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438" r:id="rId3"/>
    <p:sldId id="1269" r:id="rId4"/>
    <p:sldId id="1047" r:id="rId5"/>
    <p:sldId id="1268" r:id="rId6"/>
    <p:sldId id="1266" r:id="rId7"/>
    <p:sldId id="1270" r:id="rId8"/>
    <p:sldId id="1253" r:id="rId9"/>
    <p:sldId id="1278" r:id="rId10"/>
    <p:sldId id="433" r:id="rId11"/>
    <p:sldId id="263" r:id="rId12"/>
    <p:sldId id="1272" r:id="rId13"/>
    <p:sldId id="1275" r:id="rId14"/>
    <p:sldId id="1273" r:id="rId15"/>
    <p:sldId id="425" r:id="rId16"/>
    <p:sldId id="1274" r:id="rId17"/>
    <p:sldId id="434" r:id="rId18"/>
    <p:sldId id="1277" r:id="rId19"/>
  </p:sldIdLst>
  <p:sldSz cx="18288000" cy="10287000"/>
  <p:notesSz cx="6858000" cy="9144000"/>
  <p:embeddedFontLst>
    <p:embeddedFont>
      <p:font typeface="Abadi MT Condensed Light" panose="020B0306030101010103" pitchFamily="34" charset="77"/>
      <p:regular r:id="rId21"/>
    </p:embeddedFont>
    <p:embeddedFont>
      <p:font typeface="Bebas Neue Bold" panose="020B0606020202050201" pitchFamily="34" charset="77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Inter" panose="020B0502030000000004" pitchFamily="34" charset="0"/>
      <p:regular r:id="rId32"/>
    </p:embeddedFont>
    <p:embeddedFont>
      <p:font typeface="Inter Bold" panose="020B0802030000000004" pitchFamily="34" charset="0"/>
      <p:regular r:id="rId33"/>
      <p:bold r:id="rId34"/>
    </p:embeddedFont>
    <p:embeddedFont>
      <p:font typeface="Open Sans Italics" panose="020B060603050402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0" autoAdjust="0"/>
    <p:restoredTop sz="94558" autoAdjust="0"/>
  </p:normalViewPr>
  <p:slideViewPr>
    <p:cSldViewPr>
      <p:cViewPr varScale="1">
        <p:scale>
          <a:sx n="77" d="100"/>
          <a:sy n="77" d="100"/>
        </p:scale>
        <p:origin x="100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2D5ACB-ED61-429E-A9B4-C1D769843CE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BF82E1E2-8D99-49A9-8605-2FF10884087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MX"/>
            <a:t>Increasing control of the knowledge production circuit by commercial publishers.</a:t>
          </a:r>
          <a:endParaRPr lang="en-US"/>
        </a:p>
      </dgm:t>
    </dgm:pt>
    <dgm:pt modelId="{CDED16E6-1F52-4A7D-8559-0C6B8FFDC668}" type="parTrans" cxnId="{B63EC35D-D9DB-4EE2-B828-E91E5543DD60}">
      <dgm:prSet/>
      <dgm:spPr/>
      <dgm:t>
        <a:bodyPr/>
        <a:lstStyle/>
        <a:p>
          <a:endParaRPr lang="en-US"/>
        </a:p>
      </dgm:t>
    </dgm:pt>
    <dgm:pt modelId="{DAE7BD8E-9097-4C3B-A03B-538793D7EC00}" type="sibTrans" cxnId="{B63EC35D-D9DB-4EE2-B828-E91E5543DD60}">
      <dgm:prSet/>
      <dgm:spPr/>
      <dgm:t>
        <a:bodyPr/>
        <a:lstStyle/>
        <a:p>
          <a:endParaRPr lang="en-US"/>
        </a:p>
      </dgm:t>
    </dgm:pt>
    <dgm:pt modelId="{48D0A9D2-B1BF-423E-A742-86953F2083E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MX"/>
            <a:t>Restrictions on the rise: restrictions on where, when or how to deposit.</a:t>
          </a:r>
          <a:endParaRPr lang="en-US"/>
        </a:p>
      </dgm:t>
    </dgm:pt>
    <dgm:pt modelId="{AC540964-140B-458B-9CBA-8D5FE86123E0}" type="parTrans" cxnId="{DB2AB9DC-95E2-4573-9948-326C5531EE5E}">
      <dgm:prSet/>
      <dgm:spPr/>
      <dgm:t>
        <a:bodyPr/>
        <a:lstStyle/>
        <a:p>
          <a:endParaRPr lang="en-US"/>
        </a:p>
      </dgm:t>
    </dgm:pt>
    <dgm:pt modelId="{AAA38E51-F276-46E6-858C-2C8372370EC7}" type="sibTrans" cxnId="{DB2AB9DC-95E2-4573-9948-326C5531EE5E}">
      <dgm:prSet/>
      <dgm:spPr/>
      <dgm:t>
        <a:bodyPr/>
        <a:lstStyle/>
        <a:p>
          <a:endParaRPr lang="en-US"/>
        </a:p>
      </dgm:t>
    </dgm:pt>
    <dgm:pt modelId="{563CE468-86B1-41E5-92C4-A6DEF2F03BE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MX"/>
            <a:t>Publishing transition to digital technologies is both slow and disappointing </a:t>
          </a:r>
          <a:endParaRPr lang="en-US"/>
        </a:p>
      </dgm:t>
    </dgm:pt>
    <dgm:pt modelId="{C9F838E2-2E8D-4EB2-9C02-EC86FB4DD493}" type="parTrans" cxnId="{9C01493D-D54C-427D-89C5-D96E23EAFB8F}">
      <dgm:prSet/>
      <dgm:spPr/>
      <dgm:t>
        <a:bodyPr/>
        <a:lstStyle/>
        <a:p>
          <a:endParaRPr lang="en-US"/>
        </a:p>
      </dgm:t>
    </dgm:pt>
    <dgm:pt modelId="{EEB81A33-EA36-4FBB-BF5F-C725890027DA}" type="sibTrans" cxnId="{9C01493D-D54C-427D-89C5-D96E23EAFB8F}">
      <dgm:prSet/>
      <dgm:spPr/>
      <dgm:t>
        <a:bodyPr/>
        <a:lstStyle/>
        <a:p>
          <a:endParaRPr lang="en-US"/>
        </a:p>
      </dgm:t>
    </dgm:pt>
    <dgm:pt modelId="{1621AA52-0033-4CF7-BF30-FE5E6EE4B81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Damaging research assessment system (the industry of prestige) </a:t>
          </a:r>
        </a:p>
      </dgm:t>
    </dgm:pt>
    <dgm:pt modelId="{656C4C87-42F9-45FB-8406-581C96A50CD2}" type="parTrans" cxnId="{2C18C181-33EF-4C94-986C-0A1AFD9252EF}">
      <dgm:prSet/>
      <dgm:spPr/>
      <dgm:t>
        <a:bodyPr/>
        <a:lstStyle/>
        <a:p>
          <a:endParaRPr lang="en-US"/>
        </a:p>
      </dgm:t>
    </dgm:pt>
    <dgm:pt modelId="{6D0ECC95-F7A3-48F9-B655-93B480F8581C}" type="sibTrans" cxnId="{2C18C181-33EF-4C94-986C-0A1AFD9252EF}">
      <dgm:prSet/>
      <dgm:spPr/>
      <dgm:t>
        <a:bodyPr/>
        <a:lstStyle/>
        <a:p>
          <a:endParaRPr lang="en-US"/>
        </a:p>
      </dgm:t>
    </dgm:pt>
    <dgm:pt modelId="{BBE160C8-3F2A-42CB-BFC8-FE684A0FF4B6}" type="pres">
      <dgm:prSet presAssocID="{412D5ACB-ED61-429E-A9B4-C1D769843CE5}" presName="root" presStyleCnt="0">
        <dgm:presLayoutVars>
          <dgm:dir/>
          <dgm:resizeHandles val="exact"/>
        </dgm:presLayoutVars>
      </dgm:prSet>
      <dgm:spPr/>
    </dgm:pt>
    <dgm:pt modelId="{DBB04967-C30E-489B-8014-023AC9965DA7}" type="pres">
      <dgm:prSet presAssocID="{BF82E1E2-8D99-49A9-8605-2FF108840871}" presName="compNode" presStyleCnt="0"/>
      <dgm:spPr/>
    </dgm:pt>
    <dgm:pt modelId="{0408BADF-BABE-424D-8ACB-3824190639B9}" type="pres">
      <dgm:prSet presAssocID="{BF82E1E2-8D99-49A9-8605-2FF108840871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1B9F8A7-8416-4C2E-917B-7E72C55999F0}" type="pres">
      <dgm:prSet presAssocID="{BF82E1E2-8D99-49A9-8605-2FF10884087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ador"/>
        </a:ext>
      </dgm:extLst>
    </dgm:pt>
    <dgm:pt modelId="{D636ADFB-C468-41EF-866B-C49A04FEA923}" type="pres">
      <dgm:prSet presAssocID="{BF82E1E2-8D99-49A9-8605-2FF108840871}" presName="spaceRect" presStyleCnt="0"/>
      <dgm:spPr/>
    </dgm:pt>
    <dgm:pt modelId="{8ABA1CE0-D89B-4C8F-B9AB-59F4EB99C77E}" type="pres">
      <dgm:prSet presAssocID="{BF82E1E2-8D99-49A9-8605-2FF108840871}" presName="textRect" presStyleLbl="revTx" presStyleIdx="0" presStyleCnt="4">
        <dgm:presLayoutVars>
          <dgm:chMax val="1"/>
          <dgm:chPref val="1"/>
        </dgm:presLayoutVars>
      </dgm:prSet>
      <dgm:spPr/>
    </dgm:pt>
    <dgm:pt modelId="{B88A53B4-0F43-4AE8-AACB-29EE3B4D8055}" type="pres">
      <dgm:prSet presAssocID="{DAE7BD8E-9097-4C3B-A03B-538793D7EC00}" presName="sibTrans" presStyleCnt="0"/>
      <dgm:spPr/>
    </dgm:pt>
    <dgm:pt modelId="{E0BE2406-31C1-4139-8CE1-EF33BADEE92A}" type="pres">
      <dgm:prSet presAssocID="{48D0A9D2-B1BF-423E-A742-86953F2083E0}" presName="compNode" presStyleCnt="0"/>
      <dgm:spPr/>
    </dgm:pt>
    <dgm:pt modelId="{2E851575-28FE-4F12-A2A4-A6C262D3B6C0}" type="pres">
      <dgm:prSet presAssocID="{48D0A9D2-B1BF-423E-A742-86953F2083E0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C48A3EF-07CC-4F1A-A77F-7B9FEAC6EDDC}" type="pres">
      <dgm:prSet presAssocID="{48D0A9D2-B1BF-423E-A742-86953F2083E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drón"/>
        </a:ext>
      </dgm:extLst>
    </dgm:pt>
    <dgm:pt modelId="{306E2F98-BA1B-4BD7-A7C8-6569956D4B0B}" type="pres">
      <dgm:prSet presAssocID="{48D0A9D2-B1BF-423E-A742-86953F2083E0}" presName="spaceRect" presStyleCnt="0"/>
      <dgm:spPr/>
    </dgm:pt>
    <dgm:pt modelId="{2D332726-C909-4B57-AF6C-80CF66D7E9D2}" type="pres">
      <dgm:prSet presAssocID="{48D0A9D2-B1BF-423E-A742-86953F2083E0}" presName="textRect" presStyleLbl="revTx" presStyleIdx="1" presStyleCnt="4">
        <dgm:presLayoutVars>
          <dgm:chMax val="1"/>
          <dgm:chPref val="1"/>
        </dgm:presLayoutVars>
      </dgm:prSet>
      <dgm:spPr/>
    </dgm:pt>
    <dgm:pt modelId="{17FC64D9-0EF8-4EDC-AA0A-DA35EF8F9C94}" type="pres">
      <dgm:prSet presAssocID="{AAA38E51-F276-46E6-858C-2C8372370EC7}" presName="sibTrans" presStyleCnt="0"/>
      <dgm:spPr/>
    </dgm:pt>
    <dgm:pt modelId="{780353DB-58C0-46D1-8EBD-C3594D4086F3}" type="pres">
      <dgm:prSet presAssocID="{563CE468-86B1-41E5-92C4-A6DEF2F03BEA}" presName="compNode" presStyleCnt="0"/>
      <dgm:spPr/>
    </dgm:pt>
    <dgm:pt modelId="{E1E92976-4F27-4E40-BAFC-85B1693335E0}" type="pres">
      <dgm:prSet presAssocID="{563CE468-86B1-41E5-92C4-A6DEF2F03BEA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C7A893C-DB10-4527-BD01-8B8866493F38}" type="pres">
      <dgm:prSet presAssocID="{563CE468-86B1-41E5-92C4-A6DEF2F03BE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AF217035-D976-4202-9AEE-AF42E0599E53}" type="pres">
      <dgm:prSet presAssocID="{563CE468-86B1-41E5-92C4-A6DEF2F03BEA}" presName="spaceRect" presStyleCnt="0"/>
      <dgm:spPr/>
    </dgm:pt>
    <dgm:pt modelId="{16CC7420-F72D-4D65-81C4-272C880793CA}" type="pres">
      <dgm:prSet presAssocID="{563CE468-86B1-41E5-92C4-A6DEF2F03BEA}" presName="textRect" presStyleLbl="revTx" presStyleIdx="2" presStyleCnt="4">
        <dgm:presLayoutVars>
          <dgm:chMax val="1"/>
          <dgm:chPref val="1"/>
        </dgm:presLayoutVars>
      </dgm:prSet>
      <dgm:spPr/>
    </dgm:pt>
    <dgm:pt modelId="{E0BFFD7E-1999-46CE-9AA2-632BD07F1A6E}" type="pres">
      <dgm:prSet presAssocID="{EEB81A33-EA36-4FBB-BF5F-C725890027DA}" presName="sibTrans" presStyleCnt="0"/>
      <dgm:spPr/>
    </dgm:pt>
    <dgm:pt modelId="{BE3060A9-0245-4CEE-8814-2AA269D33690}" type="pres">
      <dgm:prSet presAssocID="{1621AA52-0033-4CF7-BF30-FE5E6EE4B81D}" presName="compNode" presStyleCnt="0"/>
      <dgm:spPr/>
    </dgm:pt>
    <dgm:pt modelId="{086FDAF0-79B3-4473-AF45-1B16F15CB5D4}" type="pres">
      <dgm:prSet presAssocID="{1621AA52-0033-4CF7-BF30-FE5E6EE4B81D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3A712CA1-9067-4336-8FA2-313595DA5067}" type="pres">
      <dgm:prSet presAssocID="{1621AA52-0033-4CF7-BF30-FE5E6EE4B81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5D639A34-18B8-4BD1-838D-4758EFFDF4CB}" type="pres">
      <dgm:prSet presAssocID="{1621AA52-0033-4CF7-BF30-FE5E6EE4B81D}" presName="spaceRect" presStyleCnt="0"/>
      <dgm:spPr/>
    </dgm:pt>
    <dgm:pt modelId="{DFC2DBD1-548D-48B8-8D26-453127F705DC}" type="pres">
      <dgm:prSet presAssocID="{1621AA52-0033-4CF7-BF30-FE5E6EE4B81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BF47909-3641-6B46-85B8-14B6750FFD4A}" type="presOf" srcId="{BF82E1E2-8D99-49A9-8605-2FF108840871}" destId="{8ABA1CE0-D89B-4C8F-B9AB-59F4EB99C77E}" srcOrd="0" destOrd="0" presId="urn:microsoft.com/office/officeart/2018/5/layout/IconLeafLabelList"/>
    <dgm:cxn modelId="{7EE5BB1C-5582-5641-A201-883149F4C8D0}" type="presOf" srcId="{412D5ACB-ED61-429E-A9B4-C1D769843CE5}" destId="{BBE160C8-3F2A-42CB-BFC8-FE684A0FF4B6}" srcOrd="0" destOrd="0" presId="urn:microsoft.com/office/officeart/2018/5/layout/IconLeafLabelList"/>
    <dgm:cxn modelId="{9C01493D-D54C-427D-89C5-D96E23EAFB8F}" srcId="{412D5ACB-ED61-429E-A9B4-C1D769843CE5}" destId="{563CE468-86B1-41E5-92C4-A6DEF2F03BEA}" srcOrd="2" destOrd="0" parTransId="{C9F838E2-2E8D-4EB2-9C02-EC86FB4DD493}" sibTransId="{EEB81A33-EA36-4FBB-BF5F-C725890027DA}"/>
    <dgm:cxn modelId="{B63EC35D-D9DB-4EE2-B828-E91E5543DD60}" srcId="{412D5ACB-ED61-429E-A9B4-C1D769843CE5}" destId="{BF82E1E2-8D99-49A9-8605-2FF108840871}" srcOrd="0" destOrd="0" parTransId="{CDED16E6-1F52-4A7D-8559-0C6B8FFDC668}" sibTransId="{DAE7BD8E-9097-4C3B-A03B-538793D7EC00}"/>
    <dgm:cxn modelId="{12385962-23C5-F54A-AB56-46DD2C812F45}" type="presOf" srcId="{48D0A9D2-B1BF-423E-A742-86953F2083E0}" destId="{2D332726-C909-4B57-AF6C-80CF66D7E9D2}" srcOrd="0" destOrd="0" presId="urn:microsoft.com/office/officeart/2018/5/layout/IconLeafLabelList"/>
    <dgm:cxn modelId="{2C18C181-33EF-4C94-986C-0A1AFD9252EF}" srcId="{412D5ACB-ED61-429E-A9B4-C1D769843CE5}" destId="{1621AA52-0033-4CF7-BF30-FE5E6EE4B81D}" srcOrd="3" destOrd="0" parTransId="{656C4C87-42F9-45FB-8406-581C96A50CD2}" sibTransId="{6D0ECC95-F7A3-48F9-B655-93B480F8581C}"/>
    <dgm:cxn modelId="{B73BB78B-4077-094F-B9A3-F1225D791041}" type="presOf" srcId="{563CE468-86B1-41E5-92C4-A6DEF2F03BEA}" destId="{16CC7420-F72D-4D65-81C4-272C880793CA}" srcOrd="0" destOrd="0" presId="urn:microsoft.com/office/officeart/2018/5/layout/IconLeafLabelList"/>
    <dgm:cxn modelId="{DF93E6D8-F6C2-AB49-A86D-B88B302C6155}" type="presOf" srcId="{1621AA52-0033-4CF7-BF30-FE5E6EE4B81D}" destId="{DFC2DBD1-548D-48B8-8D26-453127F705DC}" srcOrd="0" destOrd="0" presId="urn:microsoft.com/office/officeart/2018/5/layout/IconLeafLabelList"/>
    <dgm:cxn modelId="{DB2AB9DC-95E2-4573-9948-326C5531EE5E}" srcId="{412D5ACB-ED61-429E-A9B4-C1D769843CE5}" destId="{48D0A9D2-B1BF-423E-A742-86953F2083E0}" srcOrd="1" destOrd="0" parTransId="{AC540964-140B-458B-9CBA-8D5FE86123E0}" sibTransId="{AAA38E51-F276-46E6-858C-2C8372370EC7}"/>
    <dgm:cxn modelId="{F6ED9541-0C1C-B54A-89C3-B54A6B4EE18D}" type="presParOf" srcId="{BBE160C8-3F2A-42CB-BFC8-FE684A0FF4B6}" destId="{DBB04967-C30E-489B-8014-023AC9965DA7}" srcOrd="0" destOrd="0" presId="urn:microsoft.com/office/officeart/2018/5/layout/IconLeafLabelList"/>
    <dgm:cxn modelId="{B2874FE6-2484-9240-8767-3663BD60E891}" type="presParOf" srcId="{DBB04967-C30E-489B-8014-023AC9965DA7}" destId="{0408BADF-BABE-424D-8ACB-3824190639B9}" srcOrd="0" destOrd="0" presId="urn:microsoft.com/office/officeart/2018/5/layout/IconLeafLabelList"/>
    <dgm:cxn modelId="{7C42A48B-73B7-994D-AEF1-776BEE56B375}" type="presParOf" srcId="{DBB04967-C30E-489B-8014-023AC9965DA7}" destId="{C1B9F8A7-8416-4C2E-917B-7E72C55999F0}" srcOrd="1" destOrd="0" presId="urn:microsoft.com/office/officeart/2018/5/layout/IconLeafLabelList"/>
    <dgm:cxn modelId="{95B1D098-8A97-0845-8F15-1FBD154C477A}" type="presParOf" srcId="{DBB04967-C30E-489B-8014-023AC9965DA7}" destId="{D636ADFB-C468-41EF-866B-C49A04FEA923}" srcOrd="2" destOrd="0" presId="urn:microsoft.com/office/officeart/2018/5/layout/IconLeafLabelList"/>
    <dgm:cxn modelId="{B1ADEFCE-A89C-9C44-B824-CFB771A55876}" type="presParOf" srcId="{DBB04967-C30E-489B-8014-023AC9965DA7}" destId="{8ABA1CE0-D89B-4C8F-B9AB-59F4EB99C77E}" srcOrd="3" destOrd="0" presId="urn:microsoft.com/office/officeart/2018/5/layout/IconLeafLabelList"/>
    <dgm:cxn modelId="{020B3226-873D-A04A-B892-89D92C99CDBD}" type="presParOf" srcId="{BBE160C8-3F2A-42CB-BFC8-FE684A0FF4B6}" destId="{B88A53B4-0F43-4AE8-AACB-29EE3B4D8055}" srcOrd="1" destOrd="0" presId="urn:microsoft.com/office/officeart/2018/5/layout/IconLeafLabelList"/>
    <dgm:cxn modelId="{D420608F-66D6-1441-8912-36B237244145}" type="presParOf" srcId="{BBE160C8-3F2A-42CB-BFC8-FE684A0FF4B6}" destId="{E0BE2406-31C1-4139-8CE1-EF33BADEE92A}" srcOrd="2" destOrd="0" presId="urn:microsoft.com/office/officeart/2018/5/layout/IconLeafLabelList"/>
    <dgm:cxn modelId="{4DAAE604-851C-DE42-A7C2-2A5CEC076D13}" type="presParOf" srcId="{E0BE2406-31C1-4139-8CE1-EF33BADEE92A}" destId="{2E851575-28FE-4F12-A2A4-A6C262D3B6C0}" srcOrd="0" destOrd="0" presId="urn:microsoft.com/office/officeart/2018/5/layout/IconLeafLabelList"/>
    <dgm:cxn modelId="{5D7BF875-D303-7A40-8C9F-8CC83714C7A2}" type="presParOf" srcId="{E0BE2406-31C1-4139-8CE1-EF33BADEE92A}" destId="{3C48A3EF-07CC-4F1A-A77F-7B9FEAC6EDDC}" srcOrd="1" destOrd="0" presId="urn:microsoft.com/office/officeart/2018/5/layout/IconLeafLabelList"/>
    <dgm:cxn modelId="{52CC00B5-C47F-9D41-9F33-7CF5113ED0C9}" type="presParOf" srcId="{E0BE2406-31C1-4139-8CE1-EF33BADEE92A}" destId="{306E2F98-BA1B-4BD7-A7C8-6569956D4B0B}" srcOrd="2" destOrd="0" presId="urn:microsoft.com/office/officeart/2018/5/layout/IconLeafLabelList"/>
    <dgm:cxn modelId="{21FB9108-E012-E140-9875-60E7146CCFF0}" type="presParOf" srcId="{E0BE2406-31C1-4139-8CE1-EF33BADEE92A}" destId="{2D332726-C909-4B57-AF6C-80CF66D7E9D2}" srcOrd="3" destOrd="0" presId="urn:microsoft.com/office/officeart/2018/5/layout/IconLeafLabelList"/>
    <dgm:cxn modelId="{7A5D8159-4166-FD4F-8164-23F06FEB564E}" type="presParOf" srcId="{BBE160C8-3F2A-42CB-BFC8-FE684A0FF4B6}" destId="{17FC64D9-0EF8-4EDC-AA0A-DA35EF8F9C94}" srcOrd="3" destOrd="0" presId="urn:microsoft.com/office/officeart/2018/5/layout/IconLeafLabelList"/>
    <dgm:cxn modelId="{2EBC165D-7D8A-0A4A-8B20-2E588E415323}" type="presParOf" srcId="{BBE160C8-3F2A-42CB-BFC8-FE684A0FF4B6}" destId="{780353DB-58C0-46D1-8EBD-C3594D4086F3}" srcOrd="4" destOrd="0" presId="urn:microsoft.com/office/officeart/2018/5/layout/IconLeafLabelList"/>
    <dgm:cxn modelId="{E9D193D0-E798-E543-BDC3-854B36CAC761}" type="presParOf" srcId="{780353DB-58C0-46D1-8EBD-C3594D4086F3}" destId="{E1E92976-4F27-4E40-BAFC-85B1693335E0}" srcOrd="0" destOrd="0" presId="urn:microsoft.com/office/officeart/2018/5/layout/IconLeafLabelList"/>
    <dgm:cxn modelId="{ADD85F12-30B1-2E44-9D24-DD10A2205663}" type="presParOf" srcId="{780353DB-58C0-46D1-8EBD-C3594D4086F3}" destId="{6C7A893C-DB10-4527-BD01-8B8866493F38}" srcOrd="1" destOrd="0" presId="urn:microsoft.com/office/officeart/2018/5/layout/IconLeafLabelList"/>
    <dgm:cxn modelId="{BC178FD8-F4AB-BA48-912D-FD6475956111}" type="presParOf" srcId="{780353DB-58C0-46D1-8EBD-C3594D4086F3}" destId="{AF217035-D976-4202-9AEE-AF42E0599E53}" srcOrd="2" destOrd="0" presId="urn:microsoft.com/office/officeart/2018/5/layout/IconLeafLabelList"/>
    <dgm:cxn modelId="{683AA5A3-EBBC-594A-BB8A-5E9707BE5361}" type="presParOf" srcId="{780353DB-58C0-46D1-8EBD-C3594D4086F3}" destId="{16CC7420-F72D-4D65-81C4-272C880793CA}" srcOrd="3" destOrd="0" presId="urn:microsoft.com/office/officeart/2018/5/layout/IconLeafLabelList"/>
    <dgm:cxn modelId="{340EE6C6-583E-6246-9B35-58CD300A3EA3}" type="presParOf" srcId="{BBE160C8-3F2A-42CB-BFC8-FE684A0FF4B6}" destId="{E0BFFD7E-1999-46CE-9AA2-632BD07F1A6E}" srcOrd="5" destOrd="0" presId="urn:microsoft.com/office/officeart/2018/5/layout/IconLeafLabelList"/>
    <dgm:cxn modelId="{F954F885-3582-B44F-9623-33A095FCFB71}" type="presParOf" srcId="{BBE160C8-3F2A-42CB-BFC8-FE684A0FF4B6}" destId="{BE3060A9-0245-4CEE-8814-2AA269D33690}" srcOrd="6" destOrd="0" presId="urn:microsoft.com/office/officeart/2018/5/layout/IconLeafLabelList"/>
    <dgm:cxn modelId="{32A24223-2EB8-3F45-A890-1948F083E303}" type="presParOf" srcId="{BE3060A9-0245-4CEE-8814-2AA269D33690}" destId="{086FDAF0-79B3-4473-AF45-1B16F15CB5D4}" srcOrd="0" destOrd="0" presId="urn:microsoft.com/office/officeart/2018/5/layout/IconLeafLabelList"/>
    <dgm:cxn modelId="{B432EA55-D498-C64A-986E-23AD908EB68D}" type="presParOf" srcId="{BE3060A9-0245-4CEE-8814-2AA269D33690}" destId="{3A712CA1-9067-4336-8FA2-313595DA5067}" srcOrd="1" destOrd="0" presId="urn:microsoft.com/office/officeart/2018/5/layout/IconLeafLabelList"/>
    <dgm:cxn modelId="{137BB24E-1493-764C-9BBB-E059FE62950A}" type="presParOf" srcId="{BE3060A9-0245-4CEE-8814-2AA269D33690}" destId="{5D639A34-18B8-4BD1-838D-4758EFFDF4CB}" srcOrd="2" destOrd="0" presId="urn:microsoft.com/office/officeart/2018/5/layout/IconLeafLabelList"/>
    <dgm:cxn modelId="{74B2F0B7-4198-EE46-901E-7D12D33C4A83}" type="presParOf" srcId="{BE3060A9-0245-4CEE-8814-2AA269D33690}" destId="{DFC2DBD1-548D-48B8-8D26-453127F705D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744296-72F0-5E4C-AAFE-182B21111739}" type="doc">
      <dgm:prSet loTypeId="urn:microsoft.com/office/officeart/2009/3/layout/CircleRelationship" loCatId="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F070868F-E9FF-114F-9243-EA3FF32A470A}">
      <dgm:prSet phldrT="[Texto]" custT="1"/>
      <dgm:spPr/>
      <dgm:t>
        <a:bodyPr/>
        <a:lstStyle/>
        <a:p>
          <a:r>
            <a:rPr lang="es-ES" sz="4000" b="1" u="none">
              <a:latin typeface="+mj-lt"/>
              <a:ea typeface="Barlow" charset="0"/>
              <a:cs typeface="Barlow" charset="0"/>
            </a:rPr>
            <a:t>Science as a global public good</a:t>
          </a:r>
          <a:endParaRPr lang="es-ES" sz="4000" b="1" u="none" dirty="0">
            <a:latin typeface="+mj-lt"/>
            <a:ea typeface="Barlow" charset="0"/>
            <a:cs typeface="Barlow" charset="0"/>
          </a:endParaRPr>
        </a:p>
      </dgm:t>
    </dgm:pt>
    <dgm:pt modelId="{BA0B37A5-3CC3-A541-9E0A-15EA980B4CAF}" type="parTrans" cxnId="{84A205BF-9CBB-0243-B6EA-83B84BBE3BE6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C455AD93-80BF-1C4E-A692-3481824E5EB9}" type="sibTrans" cxnId="{84A205BF-9CBB-0243-B6EA-83B84BBE3BE6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AF93EB9A-1256-7C40-83FB-A76875AABDF1}">
      <dgm:prSet phldrT="[Texto]" custT="1"/>
      <dgm:spPr/>
      <dgm:t>
        <a:bodyPr/>
        <a:lstStyle/>
        <a:p>
          <a:r>
            <a:rPr lang="es-ES" sz="1800">
              <a:latin typeface="+mj-lt"/>
              <a:ea typeface="Barlow" charset="0"/>
              <a:cs typeface="Barlow" charset="0"/>
            </a:rPr>
            <a:t>Immediate Open Access</a:t>
          </a:r>
          <a:endParaRPr lang="es-ES" sz="1800" dirty="0">
            <a:latin typeface="+mj-lt"/>
            <a:ea typeface="Barlow" charset="0"/>
            <a:cs typeface="Barlow" charset="0"/>
          </a:endParaRPr>
        </a:p>
      </dgm:t>
    </dgm:pt>
    <dgm:pt modelId="{00A7B421-A643-F349-B28E-70C0C7CB04A1}" type="parTrans" cxnId="{71C7368B-1CEA-B14D-88DF-4C4C7F8CF8DB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E2C8FA6A-2B30-814E-AE1D-0A9FC7319B0E}" type="sibTrans" cxnId="{71C7368B-1CEA-B14D-88DF-4C4C7F8CF8DB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1D5E8A78-A6F6-D14B-84C1-3FEA25FBD70B}">
      <dgm:prSet phldrT="[Texto]" custT="1"/>
      <dgm:spPr/>
      <dgm:t>
        <a:bodyPr/>
        <a:lstStyle/>
        <a:p>
          <a:r>
            <a:rPr lang="es-ES" sz="2800" dirty="0">
              <a:latin typeface="+mj-lt"/>
            </a:rPr>
            <a:t>Non-</a:t>
          </a:r>
          <a:r>
            <a:rPr lang="es-ES" sz="2800" dirty="0" err="1">
              <a:latin typeface="+mj-lt"/>
            </a:rPr>
            <a:t>profit</a:t>
          </a:r>
          <a:endParaRPr lang="es-ES" sz="2800" dirty="0">
            <a:latin typeface="+mj-lt"/>
            <a:ea typeface="Barlow" charset="0"/>
            <a:cs typeface="Barlow" charset="0"/>
          </a:endParaRPr>
        </a:p>
      </dgm:t>
    </dgm:pt>
    <dgm:pt modelId="{C2182540-953F-D94D-AC22-2019779134F4}" type="parTrans" cxnId="{D8A39CA1-20B9-B140-8721-E702B1EAED60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A99F27C8-D7A2-3E43-AE5A-F442900DB93B}" type="sibTrans" cxnId="{D8A39CA1-20B9-B140-8721-E702B1EAED60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1F7B13E7-FD50-7D45-80BB-05F5BD7C1A92}">
      <dgm:prSet phldrT="[Texto]" custT="1"/>
      <dgm:spPr/>
      <dgm:t>
        <a:bodyPr/>
        <a:lstStyle/>
        <a:p>
          <a:r>
            <a:rPr lang="es-ES" sz="2800">
              <a:latin typeface="+mj-lt"/>
            </a:rPr>
            <a:t>Green OA</a:t>
          </a:r>
          <a:endParaRPr lang="es-ES" sz="4400" dirty="0">
            <a:latin typeface="+mj-lt"/>
          </a:endParaRPr>
        </a:p>
      </dgm:t>
    </dgm:pt>
    <dgm:pt modelId="{730F514F-0794-374D-9EC4-9CADB93DD4F9}" type="sibTrans" cxnId="{1C315240-8AA6-6E4F-8DCD-2A25F557DB65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3BAD638D-42DA-E84B-88CC-6385D9611AA3}" type="parTrans" cxnId="{1C315240-8AA6-6E4F-8DCD-2A25F557DB65}">
      <dgm:prSet/>
      <dgm:spPr/>
      <dgm:t>
        <a:bodyPr/>
        <a:lstStyle/>
        <a:p>
          <a:endParaRPr lang="es-ES" sz="3200">
            <a:solidFill>
              <a:schemeClr val="accent6">
                <a:lumMod val="75000"/>
              </a:schemeClr>
            </a:solidFill>
            <a:latin typeface="+mj-lt"/>
          </a:endParaRPr>
        </a:p>
      </dgm:t>
    </dgm:pt>
    <dgm:pt modelId="{A0DFC61E-BFAC-7A4F-8328-900F39B1F600}">
      <dgm:prSet phldrT="[Texto]" custT="1"/>
      <dgm:spPr/>
      <dgm:t>
        <a:bodyPr/>
        <a:lstStyle/>
        <a:p>
          <a:r>
            <a:rPr lang="es-ES" sz="2000" dirty="0" err="1">
              <a:latin typeface="+mj-lt"/>
            </a:rPr>
            <a:t>Owned</a:t>
          </a:r>
          <a:r>
            <a:rPr lang="es-ES" sz="2000" dirty="0">
              <a:latin typeface="+mj-lt"/>
            </a:rPr>
            <a:t> </a:t>
          </a:r>
          <a:r>
            <a:rPr lang="es-ES" sz="2000" dirty="0" err="1">
              <a:latin typeface="+mj-lt"/>
            </a:rPr>
            <a:t>by</a:t>
          </a:r>
          <a:r>
            <a:rPr lang="es-ES" sz="2000" dirty="0">
              <a:latin typeface="+mj-lt"/>
            </a:rPr>
            <a:t> </a:t>
          </a:r>
          <a:r>
            <a:rPr lang="es-ES" sz="2000" dirty="0" err="1">
              <a:latin typeface="+mj-lt"/>
            </a:rPr>
            <a:t>academic</a:t>
          </a:r>
          <a:r>
            <a:rPr lang="es-ES" sz="2000" dirty="0">
              <a:latin typeface="+mj-lt"/>
            </a:rPr>
            <a:t> </a:t>
          </a:r>
          <a:r>
            <a:rPr lang="es-ES" sz="2000" dirty="0" err="1">
              <a:latin typeface="+mj-lt"/>
            </a:rPr>
            <a:t>institutions</a:t>
          </a:r>
          <a:endParaRPr lang="es-ES" sz="2000" dirty="0">
            <a:latin typeface="+mj-lt"/>
          </a:endParaRPr>
        </a:p>
      </dgm:t>
    </dgm:pt>
    <dgm:pt modelId="{1F855789-715F-404F-B30B-C4085AC03727}" type="parTrans" cxnId="{E0840A76-B378-6941-8155-7DDFE8CD5226}">
      <dgm:prSet/>
      <dgm:spPr/>
      <dgm:t>
        <a:bodyPr/>
        <a:lstStyle/>
        <a:p>
          <a:endParaRPr lang="es-MX" sz="3200"/>
        </a:p>
      </dgm:t>
    </dgm:pt>
    <dgm:pt modelId="{F2349BED-CC7D-2842-BE91-0A8FAE2E2BF0}" type="sibTrans" cxnId="{E0840A76-B378-6941-8155-7DDFE8CD5226}">
      <dgm:prSet/>
      <dgm:spPr/>
      <dgm:t>
        <a:bodyPr/>
        <a:lstStyle/>
        <a:p>
          <a:endParaRPr lang="es-MX" sz="3200"/>
        </a:p>
      </dgm:t>
    </dgm:pt>
    <dgm:pt modelId="{2C50460D-96C2-C344-9CEF-5179961BBF24}">
      <dgm:prSet phldrT="[Texto]" custT="1"/>
      <dgm:spPr/>
      <dgm:t>
        <a:bodyPr/>
        <a:lstStyle/>
        <a:p>
          <a:r>
            <a:rPr lang="es-ES" sz="2800" dirty="0" err="1">
              <a:latin typeface="+mj-lt"/>
              <a:ea typeface="Barlow" charset="0"/>
              <a:cs typeface="Barlow" charset="0"/>
            </a:rPr>
            <a:t>Diamond</a:t>
          </a:r>
          <a:r>
            <a:rPr lang="es-ES" sz="2800" dirty="0">
              <a:latin typeface="+mj-lt"/>
              <a:ea typeface="Barlow" charset="0"/>
              <a:cs typeface="Barlow" charset="0"/>
            </a:rPr>
            <a:t> OA</a:t>
          </a:r>
        </a:p>
      </dgm:t>
    </dgm:pt>
    <dgm:pt modelId="{29EBC260-47D8-5745-A84F-3746E7063DC2}" type="parTrans" cxnId="{0EC7F6B3-5DF4-F841-BEB1-5A75992762F1}">
      <dgm:prSet/>
      <dgm:spPr/>
      <dgm:t>
        <a:bodyPr/>
        <a:lstStyle/>
        <a:p>
          <a:endParaRPr lang="es-MX" sz="3200"/>
        </a:p>
      </dgm:t>
    </dgm:pt>
    <dgm:pt modelId="{D592C99F-0193-3640-AD48-597FC6DA1EEA}" type="sibTrans" cxnId="{0EC7F6B3-5DF4-F841-BEB1-5A75992762F1}">
      <dgm:prSet/>
      <dgm:spPr/>
      <dgm:t>
        <a:bodyPr/>
        <a:lstStyle/>
        <a:p>
          <a:endParaRPr lang="es-MX" sz="3200"/>
        </a:p>
      </dgm:t>
    </dgm:pt>
    <dgm:pt modelId="{3D417788-8441-F648-B5CD-3B95C4EB13B7}" type="pres">
      <dgm:prSet presAssocID="{26744296-72F0-5E4C-AAFE-182B21111739}" presName="Name0" presStyleCnt="0">
        <dgm:presLayoutVars>
          <dgm:chMax val="1"/>
          <dgm:chPref val="1"/>
        </dgm:presLayoutVars>
      </dgm:prSet>
      <dgm:spPr/>
    </dgm:pt>
    <dgm:pt modelId="{22A73134-FD89-DA4E-A4EB-414450EC1F44}" type="pres">
      <dgm:prSet presAssocID="{F070868F-E9FF-114F-9243-EA3FF32A470A}" presName="Parent" presStyleLbl="node0" presStyleIdx="0" presStyleCnt="1">
        <dgm:presLayoutVars>
          <dgm:chMax val="5"/>
          <dgm:chPref val="5"/>
        </dgm:presLayoutVars>
      </dgm:prSet>
      <dgm:spPr/>
    </dgm:pt>
    <dgm:pt modelId="{878A1B04-3B68-9541-8CEE-D1F094A57F8E}" type="pres">
      <dgm:prSet presAssocID="{F070868F-E9FF-114F-9243-EA3FF32A470A}" presName="Accent2" presStyleLbl="node1" presStyleIdx="0" presStyleCnt="19"/>
      <dgm:spPr/>
    </dgm:pt>
    <dgm:pt modelId="{84AB69A7-90BF-3948-B160-8B0A1C6E16FB}" type="pres">
      <dgm:prSet presAssocID="{F070868F-E9FF-114F-9243-EA3FF32A470A}" presName="Accent3" presStyleLbl="node1" presStyleIdx="1" presStyleCnt="19"/>
      <dgm:spPr/>
    </dgm:pt>
    <dgm:pt modelId="{8C815FFB-B78B-D746-A714-451A4165D44E}" type="pres">
      <dgm:prSet presAssocID="{F070868F-E9FF-114F-9243-EA3FF32A470A}" presName="Accent4" presStyleLbl="node1" presStyleIdx="2" presStyleCnt="19"/>
      <dgm:spPr/>
    </dgm:pt>
    <dgm:pt modelId="{1210974A-0D88-0347-AC48-9542E07ED8E4}" type="pres">
      <dgm:prSet presAssocID="{F070868F-E9FF-114F-9243-EA3FF32A470A}" presName="Accent5" presStyleLbl="node1" presStyleIdx="3" presStyleCnt="19"/>
      <dgm:spPr/>
    </dgm:pt>
    <dgm:pt modelId="{4C19AEED-C896-2448-BE75-45A7D839F8AE}" type="pres">
      <dgm:prSet presAssocID="{F070868F-E9FF-114F-9243-EA3FF32A470A}" presName="Accent6" presStyleLbl="node1" presStyleIdx="4" presStyleCnt="19"/>
      <dgm:spPr/>
    </dgm:pt>
    <dgm:pt modelId="{397392B6-0C91-2645-9D6A-5C1CF1C96A7C}" type="pres">
      <dgm:prSet presAssocID="{AF93EB9A-1256-7C40-83FB-A76875AABDF1}" presName="Child1" presStyleLbl="node1" presStyleIdx="5" presStyleCnt="19" custScaleX="131732" custScaleY="132061">
        <dgm:presLayoutVars>
          <dgm:chMax val="0"/>
          <dgm:chPref val="0"/>
        </dgm:presLayoutVars>
      </dgm:prSet>
      <dgm:spPr/>
    </dgm:pt>
    <dgm:pt modelId="{B85A4E10-C35B-6444-B250-24CC61EAF3B1}" type="pres">
      <dgm:prSet presAssocID="{AF93EB9A-1256-7C40-83FB-A76875AABDF1}" presName="Accent7" presStyleCnt="0"/>
      <dgm:spPr/>
    </dgm:pt>
    <dgm:pt modelId="{292CFFF3-5287-9341-BBA5-4BD48A00E822}" type="pres">
      <dgm:prSet presAssocID="{AF93EB9A-1256-7C40-83FB-A76875AABDF1}" presName="AccentHold1" presStyleLbl="node1" presStyleIdx="6" presStyleCnt="19"/>
      <dgm:spPr/>
    </dgm:pt>
    <dgm:pt modelId="{ACB3AAE7-C4E9-4944-B1CC-10A672EAA814}" type="pres">
      <dgm:prSet presAssocID="{AF93EB9A-1256-7C40-83FB-A76875AABDF1}" presName="Accent8" presStyleCnt="0"/>
      <dgm:spPr/>
    </dgm:pt>
    <dgm:pt modelId="{5E926FDF-CD83-E540-9461-D8B1149E99C1}" type="pres">
      <dgm:prSet presAssocID="{AF93EB9A-1256-7C40-83FB-A76875AABDF1}" presName="AccentHold2" presStyleLbl="node1" presStyleIdx="7" presStyleCnt="19"/>
      <dgm:spPr/>
    </dgm:pt>
    <dgm:pt modelId="{185FC02D-560B-F14F-8E89-51E8E983FBA1}" type="pres">
      <dgm:prSet presAssocID="{1D5E8A78-A6F6-D14B-84C1-3FEA25FBD70B}" presName="Child2" presStyleLbl="node1" presStyleIdx="8" presStyleCnt="19">
        <dgm:presLayoutVars>
          <dgm:chMax val="0"/>
          <dgm:chPref val="0"/>
        </dgm:presLayoutVars>
      </dgm:prSet>
      <dgm:spPr/>
    </dgm:pt>
    <dgm:pt modelId="{CFBA8056-BB4F-E149-8A65-05C27BD9A0DC}" type="pres">
      <dgm:prSet presAssocID="{1D5E8A78-A6F6-D14B-84C1-3FEA25FBD70B}" presName="Accent9" presStyleCnt="0"/>
      <dgm:spPr/>
    </dgm:pt>
    <dgm:pt modelId="{378615A9-B73F-B644-8B07-EF6F4C1EA5B5}" type="pres">
      <dgm:prSet presAssocID="{1D5E8A78-A6F6-D14B-84C1-3FEA25FBD70B}" presName="AccentHold1" presStyleLbl="node1" presStyleIdx="9" presStyleCnt="19"/>
      <dgm:spPr/>
    </dgm:pt>
    <dgm:pt modelId="{2959C534-40C8-B749-84DE-4A89E31260F5}" type="pres">
      <dgm:prSet presAssocID="{1D5E8A78-A6F6-D14B-84C1-3FEA25FBD70B}" presName="Accent10" presStyleCnt="0"/>
      <dgm:spPr/>
    </dgm:pt>
    <dgm:pt modelId="{D9C73D6D-5689-E844-A800-3E1850D642E5}" type="pres">
      <dgm:prSet presAssocID="{1D5E8A78-A6F6-D14B-84C1-3FEA25FBD70B}" presName="AccentHold2" presStyleLbl="node1" presStyleIdx="10" presStyleCnt="19"/>
      <dgm:spPr/>
    </dgm:pt>
    <dgm:pt modelId="{9B1CACB7-69BE-4641-851F-87B0AA2E9BFF}" type="pres">
      <dgm:prSet presAssocID="{1D5E8A78-A6F6-D14B-84C1-3FEA25FBD70B}" presName="Accent11" presStyleCnt="0"/>
      <dgm:spPr/>
    </dgm:pt>
    <dgm:pt modelId="{2FB8A533-B287-B74F-97F0-F76417EB17F2}" type="pres">
      <dgm:prSet presAssocID="{1D5E8A78-A6F6-D14B-84C1-3FEA25FBD70B}" presName="AccentHold3" presStyleLbl="node1" presStyleIdx="11" presStyleCnt="19"/>
      <dgm:spPr/>
    </dgm:pt>
    <dgm:pt modelId="{99B1D5E3-B16E-9B42-A652-9038CE2DCA8B}" type="pres">
      <dgm:prSet presAssocID="{2C50460D-96C2-C344-9CEF-5179961BBF24}" presName="Child3" presStyleLbl="node1" presStyleIdx="12" presStyleCnt="19" custScaleX="193060" custScaleY="187826" custLinFactNeighborX="-28961" custLinFactNeighborY="-25588">
        <dgm:presLayoutVars>
          <dgm:chMax val="0"/>
          <dgm:chPref val="0"/>
        </dgm:presLayoutVars>
      </dgm:prSet>
      <dgm:spPr/>
    </dgm:pt>
    <dgm:pt modelId="{4A36A18D-CA68-8B47-9520-C46E06FAEBF1}" type="pres">
      <dgm:prSet presAssocID="{2C50460D-96C2-C344-9CEF-5179961BBF24}" presName="Accent12" presStyleCnt="0"/>
      <dgm:spPr/>
    </dgm:pt>
    <dgm:pt modelId="{D4E00B7C-19B3-2C4E-A478-27F704D83FE8}" type="pres">
      <dgm:prSet presAssocID="{2C50460D-96C2-C344-9CEF-5179961BBF24}" presName="AccentHold1" presStyleLbl="node1" presStyleIdx="13" presStyleCnt="19"/>
      <dgm:spPr/>
    </dgm:pt>
    <dgm:pt modelId="{F576B74E-84BC-5F4B-9EF5-18CAE4100E39}" type="pres">
      <dgm:prSet presAssocID="{1F7B13E7-FD50-7D45-80BB-05F5BD7C1A92}" presName="Child4" presStyleLbl="node1" presStyleIdx="14" presStyleCnt="19" custScaleX="153933" custScaleY="154673">
        <dgm:presLayoutVars>
          <dgm:chMax val="0"/>
          <dgm:chPref val="0"/>
        </dgm:presLayoutVars>
      </dgm:prSet>
      <dgm:spPr/>
    </dgm:pt>
    <dgm:pt modelId="{6CCF4577-E85C-6C4C-9E07-E22F2056981F}" type="pres">
      <dgm:prSet presAssocID="{1F7B13E7-FD50-7D45-80BB-05F5BD7C1A92}" presName="Accent13" presStyleCnt="0"/>
      <dgm:spPr/>
    </dgm:pt>
    <dgm:pt modelId="{6467089C-085C-7247-A6C4-61EEEDB6D6E6}" type="pres">
      <dgm:prSet presAssocID="{1F7B13E7-FD50-7D45-80BB-05F5BD7C1A92}" presName="AccentHold1" presStyleLbl="node1" presStyleIdx="15" presStyleCnt="19"/>
      <dgm:spPr/>
    </dgm:pt>
    <dgm:pt modelId="{1607A1B7-B3C3-3746-A79D-C5802E6B817E}" type="pres">
      <dgm:prSet presAssocID="{A0DFC61E-BFAC-7A4F-8328-900F39B1F600}" presName="Child5" presStyleLbl="node1" presStyleIdx="16" presStyleCnt="19" custScaleX="137578" custScaleY="132017">
        <dgm:presLayoutVars>
          <dgm:chMax val="0"/>
          <dgm:chPref val="0"/>
        </dgm:presLayoutVars>
      </dgm:prSet>
      <dgm:spPr/>
    </dgm:pt>
    <dgm:pt modelId="{109AFF1B-DE9A-8141-9817-C305015BED12}" type="pres">
      <dgm:prSet presAssocID="{A0DFC61E-BFAC-7A4F-8328-900F39B1F600}" presName="Accent15" presStyleCnt="0"/>
      <dgm:spPr/>
    </dgm:pt>
    <dgm:pt modelId="{71FC058E-45C4-F64D-9574-06FECB8E761A}" type="pres">
      <dgm:prSet presAssocID="{A0DFC61E-BFAC-7A4F-8328-900F39B1F600}" presName="AccentHold2" presStyleLbl="node1" presStyleIdx="17" presStyleCnt="19"/>
      <dgm:spPr/>
    </dgm:pt>
    <dgm:pt modelId="{3FDD8F15-0AD5-7E44-822C-9D1F676D160C}" type="pres">
      <dgm:prSet presAssocID="{A0DFC61E-BFAC-7A4F-8328-900F39B1F600}" presName="Accent16" presStyleCnt="0"/>
      <dgm:spPr/>
    </dgm:pt>
    <dgm:pt modelId="{5FDB1160-684E-2C41-8DEE-B50FEC526575}" type="pres">
      <dgm:prSet presAssocID="{A0DFC61E-BFAC-7A4F-8328-900F39B1F600}" presName="AccentHold3" presStyleLbl="node1" presStyleIdx="18" presStyleCnt="19"/>
      <dgm:spPr/>
    </dgm:pt>
  </dgm:ptLst>
  <dgm:cxnLst>
    <dgm:cxn modelId="{819EA334-D81C-D940-B211-9C89EB2552C7}" type="presOf" srcId="{AF93EB9A-1256-7C40-83FB-A76875AABDF1}" destId="{397392B6-0C91-2645-9D6A-5C1CF1C96A7C}" srcOrd="0" destOrd="0" presId="urn:microsoft.com/office/officeart/2009/3/layout/CircleRelationship"/>
    <dgm:cxn modelId="{3739413E-87FB-0B43-A4B5-409E388E3508}" type="presOf" srcId="{26744296-72F0-5E4C-AAFE-182B21111739}" destId="{3D417788-8441-F648-B5CD-3B95C4EB13B7}" srcOrd="0" destOrd="0" presId="urn:microsoft.com/office/officeart/2009/3/layout/CircleRelationship"/>
    <dgm:cxn modelId="{1C315240-8AA6-6E4F-8DCD-2A25F557DB65}" srcId="{F070868F-E9FF-114F-9243-EA3FF32A470A}" destId="{1F7B13E7-FD50-7D45-80BB-05F5BD7C1A92}" srcOrd="3" destOrd="0" parTransId="{3BAD638D-42DA-E84B-88CC-6385D9611AA3}" sibTransId="{730F514F-0794-374D-9EC4-9CADB93DD4F9}"/>
    <dgm:cxn modelId="{24303E50-4877-7E4B-9E64-4091613A947A}" type="presOf" srcId="{1D5E8A78-A6F6-D14B-84C1-3FEA25FBD70B}" destId="{185FC02D-560B-F14F-8E89-51E8E983FBA1}" srcOrd="0" destOrd="0" presId="urn:microsoft.com/office/officeart/2009/3/layout/CircleRelationship"/>
    <dgm:cxn modelId="{E0840A76-B378-6941-8155-7DDFE8CD5226}" srcId="{F070868F-E9FF-114F-9243-EA3FF32A470A}" destId="{A0DFC61E-BFAC-7A4F-8328-900F39B1F600}" srcOrd="4" destOrd="0" parTransId="{1F855789-715F-404F-B30B-C4085AC03727}" sibTransId="{F2349BED-CC7D-2842-BE91-0A8FAE2E2BF0}"/>
    <dgm:cxn modelId="{21A9D789-CF4C-5747-949D-47B02BF317F5}" type="presOf" srcId="{1F7B13E7-FD50-7D45-80BB-05F5BD7C1A92}" destId="{F576B74E-84BC-5F4B-9EF5-18CAE4100E39}" srcOrd="0" destOrd="0" presId="urn:microsoft.com/office/officeart/2009/3/layout/CircleRelationship"/>
    <dgm:cxn modelId="{71C7368B-1CEA-B14D-88DF-4C4C7F8CF8DB}" srcId="{F070868F-E9FF-114F-9243-EA3FF32A470A}" destId="{AF93EB9A-1256-7C40-83FB-A76875AABDF1}" srcOrd="0" destOrd="0" parTransId="{00A7B421-A643-F349-B28E-70C0C7CB04A1}" sibTransId="{E2C8FA6A-2B30-814E-AE1D-0A9FC7319B0E}"/>
    <dgm:cxn modelId="{53F16992-61A3-7B4B-BE2A-F24257A73166}" type="presOf" srcId="{F070868F-E9FF-114F-9243-EA3FF32A470A}" destId="{22A73134-FD89-DA4E-A4EB-414450EC1F44}" srcOrd="0" destOrd="0" presId="urn:microsoft.com/office/officeart/2009/3/layout/CircleRelationship"/>
    <dgm:cxn modelId="{D8A39CA1-20B9-B140-8721-E702B1EAED60}" srcId="{F070868F-E9FF-114F-9243-EA3FF32A470A}" destId="{1D5E8A78-A6F6-D14B-84C1-3FEA25FBD70B}" srcOrd="1" destOrd="0" parTransId="{C2182540-953F-D94D-AC22-2019779134F4}" sibTransId="{A99F27C8-D7A2-3E43-AE5A-F442900DB93B}"/>
    <dgm:cxn modelId="{0EC7F6B3-5DF4-F841-BEB1-5A75992762F1}" srcId="{F070868F-E9FF-114F-9243-EA3FF32A470A}" destId="{2C50460D-96C2-C344-9CEF-5179961BBF24}" srcOrd="2" destOrd="0" parTransId="{29EBC260-47D8-5745-A84F-3746E7063DC2}" sibTransId="{D592C99F-0193-3640-AD48-597FC6DA1EEA}"/>
    <dgm:cxn modelId="{84A205BF-9CBB-0243-B6EA-83B84BBE3BE6}" srcId="{26744296-72F0-5E4C-AAFE-182B21111739}" destId="{F070868F-E9FF-114F-9243-EA3FF32A470A}" srcOrd="0" destOrd="0" parTransId="{BA0B37A5-3CC3-A541-9E0A-15EA980B4CAF}" sibTransId="{C455AD93-80BF-1C4E-A692-3481824E5EB9}"/>
    <dgm:cxn modelId="{698A00C9-1E0A-F544-916E-5BC89B2A9592}" type="presOf" srcId="{2C50460D-96C2-C344-9CEF-5179961BBF24}" destId="{99B1D5E3-B16E-9B42-A652-9038CE2DCA8B}" srcOrd="0" destOrd="0" presId="urn:microsoft.com/office/officeart/2009/3/layout/CircleRelationship"/>
    <dgm:cxn modelId="{99E4D2D3-0008-504B-B0D6-C94FE74C316B}" type="presOf" srcId="{A0DFC61E-BFAC-7A4F-8328-900F39B1F600}" destId="{1607A1B7-B3C3-3746-A79D-C5802E6B817E}" srcOrd="0" destOrd="0" presId="urn:microsoft.com/office/officeart/2009/3/layout/CircleRelationship"/>
    <dgm:cxn modelId="{59AEA0E9-1A2F-DF41-9DBB-D6FBEA2B6220}" type="presParOf" srcId="{3D417788-8441-F648-B5CD-3B95C4EB13B7}" destId="{22A73134-FD89-DA4E-A4EB-414450EC1F44}" srcOrd="0" destOrd="0" presId="urn:microsoft.com/office/officeart/2009/3/layout/CircleRelationship"/>
    <dgm:cxn modelId="{9426893B-C577-924B-9AA9-78AEE9822F10}" type="presParOf" srcId="{3D417788-8441-F648-B5CD-3B95C4EB13B7}" destId="{878A1B04-3B68-9541-8CEE-D1F094A57F8E}" srcOrd="1" destOrd="0" presId="urn:microsoft.com/office/officeart/2009/3/layout/CircleRelationship"/>
    <dgm:cxn modelId="{BE7758C5-5FCD-294D-A9C9-D6DF7C0EC88E}" type="presParOf" srcId="{3D417788-8441-F648-B5CD-3B95C4EB13B7}" destId="{84AB69A7-90BF-3948-B160-8B0A1C6E16FB}" srcOrd="2" destOrd="0" presId="urn:microsoft.com/office/officeart/2009/3/layout/CircleRelationship"/>
    <dgm:cxn modelId="{8004E454-F092-B744-8ECC-894C6E133FBD}" type="presParOf" srcId="{3D417788-8441-F648-B5CD-3B95C4EB13B7}" destId="{8C815FFB-B78B-D746-A714-451A4165D44E}" srcOrd="3" destOrd="0" presId="urn:microsoft.com/office/officeart/2009/3/layout/CircleRelationship"/>
    <dgm:cxn modelId="{B7D56103-5AAE-E74A-B3EA-540278999B72}" type="presParOf" srcId="{3D417788-8441-F648-B5CD-3B95C4EB13B7}" destId="{1210974A-0D88-0347-AC48-9542E07ED8E4}" srcOrd="4" destOrd="0" presId="urn:microsoft.com/office/officeart/2009/3/layout/CircleRelationship"/>
    <dgm:cxn modelId="{AC4BB0E2-7CAE-8141-8752-A4BD087614D9}" type="presParOf" srcId="{3D417788-8441-F648-B5CD-3B95C4EB13B7}" destId="{4C19AEED-C896-2448-BE75-45A7D839F8AE}" srcOrd="5" destOrd="0" presId="urn:microsoft.com/office/officeart/2009/3/layout/CircleRelationship"/>
    <dgm:cxn modelId="{E1B97773-29E7-E84E-9A61-397A422895C6}" type="presParOf" srcId="{3D417788-8441-F648-B5CD-3B95C4EB13B7}" destId="{397392B6-0C91-2645-9D6A-5C1CF1C96A7C}" srcOrd="6" destOrd="0" presId="urn:microsoft.com/office/officeart/2009/3/layout/CircleRelationship"/>
    <dgm:cxn modelId="{9323A50B-3FD7-BF4C-BD32-510414EBF9C4}" type="presParOf" srcId="{3D417788-8441-F648-B5CD-3B95C4EB13B7}" destId="{B85A4E10-C35B-6444-B250-24CC61EAF3B1}" srcOrd="7" destOrd="0" presId="urn:microsoft.com/office/officeart/2009/3/layout/CircleRelationship"/>
    <dgm:cxn modelId="{55ACE875-F2B8-5548-8B04-3A6795886A58}" type="presParOf" srcId="{B85A4E10-C35B-6444-B250-24CC61EAF3B1}" destId="{292CFFF3-5287-9341-BBA5-4BD48A00E822}" srcOrd="0" destOrd="0" presId="urn:microsoft.com/office/officeart/2009/3/layout/CircleRelationship"/>
    <dgm:cxn modelId="{5A820AC4-8E6C-124F-ADEE-7C572A669211}" type="presParOf" srcId="{3D417788-8441-F648-B5CD-3B95C4EB13B7}" destId="{ACB3AAE7-C4E9-4944-B1CC-10A672EAA814}" srcOrd="8" destOrd="0" presId="urn:microsoft.com/office/officeart/2009/3/layout/CircleRelationship"/>
    <dgm:cxn modelId="{B6E11E69-7412-CA4F-9FE3-207C3B6B757C}" type="presParOf" srcId="{ACB3AAE7-C4E9-4944-B1CC-10A672EAA814}" destId="{5E926FDF-CD83-E540-9461-D8B1149E99C1}" srcOrd="0" destOrd="0" presId="urn:microsoft.com/office/officeart/2009/3/layout/CircleRelationship"/>
    <dgm:cxn modelId="{A9DD3C7E-1A55-1145-AB58-D5DDE33CF3C8}" type="presParOf" srcId="{3D417788-8441-F648-B5CD-3B95C4EB13B7}" destId="{185FC02D-560B-F14F-8E89-51E8E983FBA1}" srcOrd="9" destOrd="0" presId="urn:microsoft.com/office/officeart/2009/3/layout/CircleRelationship"/>
    <dgm:cxn modelId="{D4CD84A0-AC8B-004C-BFE9-B5AF893D9A14}" type="presParOf" srcId="{3D417788-8441-F648-B5CD-3B95C4EB13B7}" destId="{CFBA8056-BB4F-E149-8A65-05C27BD9A0DC}" srcOrd="10" destOrd="0" presId="urn:microsoft.com/office/officeart/2009/3/layout/CircleRelationship"/>
    <dgm:cxn modelId="{6846D4F3-963B-2340-8AF5-F0745644F03C}" type="presParOf" srcId="{CFBA8056-BB4F-E149-8A65-05C27BD9A0DC}" destId="{378615A9-B73F-B644-8B07-EF6F4C1EA5B5}" srcOrd="0" destOrd="0" presId="urn:microsoft.com/office/officeart/2009/3/layout/CircleRelationship"/>
    <dgm:cxn modelId="{06914D5E-4234-9F4B-A2A4-405EE7080952}" type="presParOf" srcId="{3D417788-8441-F648-B5CD-3B95C4EB13B7}" destId="{2959C534-40C8-B749-84DE-4A89E31260F5}" srcOrd="11" destOrd="0" presId="urn:microsoft.com/office/officeart/2009/3/layout/CircleRelationship"/>
    <dgm:cxn modelId="{35CB4EB4-876E-CD44-AF5C-6ECA3CB118AF}" type="presParOf" srcId="{2959C534-40C8-B749-84DE-4A89E31260F5}" destId="{D9C73D6D-5689-E844-A800-3E1850D642E5}" srcOrd="0" destOrd="0" presId="urn:microsoft.com/office/officeart/2009/3/layout/CircleRelationship"/>
    <dgm:cxn modelId="{97D5FA27-67E6-6342-B2A1-95909D99810A}" type="presParOf" srcId="{3D417788-8441-F648-B5CD-3B95C4EB13B7}" destId="{9B1CACB7-69BE-4641-851F-87B0AA2E9BFF}" srcOrd="12" destOrd="0" presId="urn:microsoft.com/office/officeart/2009/3/layout/CircleRelationship"/>
    <dgm:cxn modelId="{6503FE48-5D28-6A4D-8C66-5286DAAC011F}" type="presParOf" srcId="{9B1CACB7-69BE-4641-851F-87B0AA2E9BFF}" destId="{2FB8A533-B287-B74F-97F0-F76417EB17F2}" srcOrd="0" destOrd="0" presId="urn:microsoft.com/office/officeart/2009/3/layout/CircleRelationship"/>
    <dgm:cxn modelId="{B96615B1-156E-BC4E-9364-A59FCD1FE474}" type="presParOf" srcId="{3D417788-8441-F648-B5CD-3B95C4EB13B7}" destId="{99B1D5E3-B16E-9B42-A652-9038CE2DCA8B}" srcOrd="13" destOrd="0" presId="urn:microsoft.com/office/officeart/2009/3/layout/CircleRelationship"/>
    <dgm:cxn modelId="{1376AD6F-8B20-774E-9AD7-E55C4D300282}" type="presParOf" srcId="{3D417788-8441-F648-B5CD-3B95C4EB13B7}" destId="{4A36A18D-CA68-8B47-9520-C46E06FAEBF1}" srcOrd="14" destOrd="0" presId="urn:microsoft.com/office/officeart/2009/3/layout/CircleRelationship"/>
    <dgm:cxn modelId="{29AFF827-0BD7-6447-B6B1-7A0D396529CE}" type="presParOf" srcId="{4A36A18D-CA68-8B47-9520-C46E06FAEBF1}" destId="{D4E00B7C-19B3-2C4E-A478-27F704D83FE8}" srcOrd="0" destOrd="0" presId="urn:microsoft.com/office/officeart/2009/3/layout/CircleRelationship"/>
    <dgm:cxn modelId="{3B634ED7-3AFF-DB4A-92CE-5147A7EC4E27}" type="presParOf" srcId="{3D417788-8441-F648-B5CD-3B95C4EB13B7}" destId="{F576B74E-84BC-5F4B-9EF5-18CAE4100E39}" srcOrd="15" destOrd="0" presId="urn:microsoft.com/office/officeart/2009/3/layout/CircleRelationship"/>
    <dgm:cxn modelId="{B09529BF-EA85-CC47-823B-B40A8ED5C248}" type="presParOf" srcId="{3D417788-8441-F648-B5CD-3B95C4EB13B7}" destId="{6CCF4577-E85C-6C4C-9E07-E22F2056981F}" srcOrd="16" destOrd="0" presId="urn:microsoft.com/office/officeart/2009/3/layout/CircleRelationship"/>
    <dgm:cxn modelId="{AD70E58D-80CC-F44A-9B61-DE23B5E10F73}" type="presParOf" srcId="{6CCF4577-E85C-6C4C-9E07-E22F2056981F}" destId="{6467089C-085C-7247-A6C4-61EEEDB6D6E6}" srcOrd="0" destOrd="0" presId="urn:microsoft.com/office/officeart/2009/3/layout/CircleRelationship"/>
    <dgm:cxn modelId="{1794A38F-13AC-2D4C-982B-BD36CF621B0C}" type="presParOf" srcId="{3D417788-8441-F648-B5CD-3B95C4EB13B7}" destId="{1607A1B7-B3C3-3746-A79D-C5802E6B817E}" srcOrd="17" destOrd="0" presId="urn:microsoft.com/office/officeart/2009/3/layout/CircleRelationship"/>
    <dgm:cxn modelId="{BA1C86A1-01B9-F947-A0ED-DF94C29D66F0}" type="presParOf" srcId="{3D417788-8441-F648-B5CD-3B95C4EB13B7}" destId="{109AFF1B-DE9A-8141-9817-C305015BED12}" srcOrd="18" destOrd="0" presId="urn:microsoft.com/office/officeart/2009/3/layout/CircleRelationship"/>
    <dgm:cxn modelId="{1CA8E42B-1F34-1347-97D8-C8295D447A7D}" type="presParOf" srcId="{109AFF1B-DE9A-8141-9817-C305015BED12}" destId="{71FC058E-45C4-F64D-9574-06FECB8E761A}" srcOrd="0" destOrd="0" presId="urn:microsoft.com/office/officeart/2009/3/layout/CircleRelationship"/>
    <dgm:cxn modelId="{75A6EDEE-C27B-FD49-A842-8CFA2B987590}" type="presParOf" srcId="{3D417788-8441-F648-B5CD-3B95C4EB13B7}" destId="{3FDD8F15-0AD5-7E44-822C-9D1F676D160C}" srcOrd="19" destOrd="0" presId="urn:microsoft.com/office/officeart/2009/3/layout/CircleRelationship"/>
    <dgm:cxn modelId="{EA3B75A3-BB60-2740-907F-5CABE52677D2}" type="presParOf" srcId="{3FDD8F15-0AD5-7E44-822C-9D1F676D160C}" destId="{5FDB1160-684E-2C41-8DEE-B50FEC526575}" srcOrd="0" destOrd="0" presId="urn:microsoft.com/office/officeart/2009/3/layout/CircleRelationship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AC98D8-1803-42CD-BE24-4ADEB4917729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D850B13-0D0B-40B0-8E66-F2D8BC0D7094}">
      <dgm:prSet/>
      <dgm:spPr/>
      <dgm:t>
        <a:bodyPr/>
        <a:lstStyle/>
        <a:p>
          <a:r>
            <a:rPr lang="en-GB"/>
            <a:t>It prevents science publishing to be commodified</a:t>
          </a:r>
          <a:endParaRPr lang="en-US"/>
        </a:p>
      </dgm:t>
    </dgm:pt>
    <dgm:pt modelId="{6194A2C5-8352-461C-BDCF-30265992EE52}" type="parTrans" cxnId="{7A2D09D6-7152-49C5-9A5F-E4EB459D7B9F}">
      <dgm:prSet/>
      <dgm:spPr/>
      <dgm:t>
        <a:bodyPr/>
        <a:lstStyle/>
        <a:p>
          <a:endParaRPr lang="en-US"/>
        </a:p>
      </dgm:t>
    </dgm:pt>
    <dgm:pt modelId="{79AE4263-A7A6-48B1-B42C-44A0D4740AF0}" type="sibTrans" cxnId="{7A2D09D6-7152-49C5-9A5F-E4EB459D7B9F}">
      <dgm:prSet/>
      <dgm:spPr/>
      <dgm:t>
        <a:bodyPr/>
        <a:lstStyle/>
        <a:p>
          <a:endParaRPr lang="en-US"/>
        </a:p>
      </dgm:t>
    </dgm:pt>
    <dgm:pt modelId="{4C861AE0-192A-4FE3-AD21-7B57CA332093}">
      <dgm:prSet/>
      <dgm:spPr/>
      <dgm:t>
        <a:bodyPr/>
        <a:lstStyle/>
        <a:p>
          <a:r>
            <a:rPr lang="en-GB"/>
            <a:t>It allows the research community to own, control and lead scholarly communications</a:t>
          </a:r>
          <a:endParaRPr lang="en-US"/>
        </a:p>
      </dgm:t>
    </dgm:pt>
    <dgm:pt modelId="{1DD9A952-5815-49A6-91BE-DBC05C683058}" type="parTrans" cxnId="{F09B46DF-9CA4-40EE-9B68-1D11EEC1575B}">
      <dgm:prSet/>
      <dgm:spPr/>
      <dgm:t>
        <a:bodyPr/>
        <a:lstStyle/>
        <a:p>
          <a:endParaRPr lang="en-US"/>
        </a:p>
      </dgm:t>
    </dgm:pt>
    <dgm:pt modelId="{6D7F046C-9247-43FD-8B8B-CB8E4A24977E}" type="sibTrans" cxnId="{F09B46DF-9CA4-40EE-9B68-1D11EEC1575B}">
      <dgm:prSet/>
      <dgm:spPr/>
      <dgm:t>
        <a:bodyPr/>
        <a:lstStyle/>
        <a:p>
          <a:endParaRPr lang="en-US"/>
        </a:p>
      </dgm:t>
    </dgm:pt>
    <dgm:pt modelId="{6994E0D9-3C50-4840-9423-C22A42CB0B4C}">
      <dgm:prSet/>
      <dgm:spPr/>
      <dgm:t>
        <a:bodyPr/>
        <a:lstStyle/>
        <a:p>
          <a:r>
            <a:rPr lang="en-GB"/>
            <a:t>It doesn’t imply resistance to eliminate author rights retention</a:t>
          </a:r>
          <a:endParaRPr lang="en-US"/>
        </a:p>
      </dgm:t>
    </dgm:pt>
    <dgm:pt modelId="{3B34C05A-B814-4561-A73D-BE954F0F1E60}" type="parTrans" cxnId="{89CBC3D6-9ABC-4134-946F-EF9760DD2982}">
      <dgm:prSet/>
      <dgm:spPr/>
      <dgm:t>
        <a:bodyPr/>
        <a:lstStyle/>
        <a:p>
          <a:endParaRPr lang="en-US"/>
        </a:p>
      </dgm:t>
    </dgm:pt>
    <dgm:pt modelId="{D32C5749-7082-48BC-A2CA-5E86316019DE}" type="sibTrans" cxnId="{89CBC3D6-9ABC-4134-946F-EF9760DD2982}">
      <dgm:prSet/>
      <dgm:spPr/>
      <dgm:t>
        <a:bodyPr/>
        <a:lstStyle/>
        <a:p>
          <a:endParaRPr lang="en-US"/>
        </a:p>
      </dgm:t>
    </dgm:pt>
    <dgm:pt modelId="{51538C41-0E69-450F-84F9-6033B726A910}">
      <dgm:prSet/>
      <dgm:spPr/>
      <dgm:t>
        <a:bodyPr/>
        <a:lstStyle/>
        <a:p>
          <a:r>
            <a:rPr lang="en-GB"/>
            <a:t>No current and future hidden restrictions (embargoes, deposit, data mining, text mining, etc)</a:t>
          </a:r>
          <a:endParaRPr lang="en-US"/>
        </a:p>
      </dgm:t>
    </dgm:pt>
    <dgm:pt modelId="{9DEC0D6F-CD82-4D80-B710-26390FA51C6D}" type="parTrans" cxnId="{4D3C2231-F43D-4119-A013-A79BAA61BD50}">
      <dgm:prSet/>
      <dgm:spPr/>
      <dgm:t>
        <a:bodyPr/>
        <a:lstStyle/>
        <a:p>
          <a:endParaRPr lang="en-US"/>
        </a:p>
      </dgm:t>
    </dgm:pt>
    <dgm:pt modelId="{3F1F195E-69A6-43AC-A87B-791CDF731D55}" type="sibTrans" cxnId="{4D3C2231-F43D-4119-A013-A79BAA61BD50}">
      <dgm:prSet/>
      <dgm:spPr/>
      <dgm:t>
        <a:bodyPr/>
        <a:lstStyle/>
        <a:p>
          <a:endParaRPr lang="en-US"/>
        </a:p>
      </dgm:t>
    </dgm:pt>
    <dgm:pt modelId="{13A7C5C5-AAC1-4334-BEB6-1305ABB73271}">
      <dgm:prSet/>
      <dgm:spPr/>
      <dgm:t>
        <a:bodyPr/>
        <a:lstStyle/>
        <a:p>
          <a:r>
            <a:rPr lang="en-GB"/>
            <a:t>It ensures long term OA</a:t>
          </a:r>
          <a:endParaRPr lang="en-US"/>
        </a:p>
      </dgm:t>
    </dgm:pt>
    <dgm:pt modelId="{63D4AD08-1D12-4511-8F1F-3458E472D9E9}" type="parTrans" cxnId="{882BEE6A-DA1E-4D40-A75F-725D91A7D484}">
      <dgm:prSet/>
      <dgm:spPr/>
      <dgm:t>
        <a:bodyPr/>
        <a:lstStyle/>
        <a:p>
          <a:endParaRPr lang="en-US"/>
        </a:p>
      </dgm:t>
    </dgm:pt>
    <dgm:pt modelId="{6996DD76-D078-47C1-81B4-C28FD74948EA}" type="sibTrans" cxnId="{882BEE6A-DA1E-4D40-A75F-725D91A7D484}">
      <dgm:prSet/>
      <dgm:spPr/>
      <dgm:t>
        <a:bodyPr/>
        <a:lstStyle/>
        <a:p>
          <a:endParaRPr lang="en-US"/>
        </a:p>
      </dgm:t>
    </dgm:pt>
    <dgm:pt modelId="{17E2086F-11E5-4FC7-8C59-F907A41FDF5A}">
      <dgm:prSet/>
      <dgm:spPr/>
      <dgm:t>
        <a:bodyPr/>
        <a:lstStyle/>
        <a:p>
          <a:r>
            <a:rPr lang="en-GB"/>
            <a:t>Full-text and data processability allows to advance technologies for knowledge discovery, optimization of editorial workflows, innovation for research assessment, linked data and open data</a:t>
          </a:r>
          <a:endParaRPr lang="en-US"/>
        </a:p>
      </dgm:t>
    </dgm:pt>
    <dgm:pt modelId="{0FBECE24-84B1-47BF-A325-70C284145BE9}" type="parTrans" cxnId="{BE880493-2E99-4296-AF57-BA2FF23C09EE}">
      <dgm:prSet/>
      <dgm:spPr/>
      <dgm:t>
        <a:bodyPr/>
        <a:lstStyle/>
        <a:p>
          <a:endParaRPr lang="en-US"/>
        </a:p>
      </dgm:t>
    </dgm:pt>
    <dgm:pt modelId="{6A21ADFB-223E-49DA-8F28-9B8E1744692A}" type="sibTrans" cxnId="{BE880493-2E99-4296-AF57-BA2FF23C09EE}">
      <dgm:prSet/>
      <dgm:spPr/>
      <dgm:t>
        <a:bodyPr/>
        <a:lstStyle/>
        <a:p>
          <a:endParaRPr lang="en-US"/>
        </a:p>
      </dgm:t>
    </dgm:pt>
    <dgm:pt modelId="{C9C560CD-5F5E-6845-A1AE-83A85D78A258}" type="pres">
      <dgm:prSet presAssocID="{29AC98D8-1803-42CD-BE24-4ADEB4917729}" presName="diagram" presStyleCnt="0">
        <dgm:presLayoutVars>
          <dgm:dir/>
          <dgm:resizeHandles val="exact"/>
        </dgm:presLayoutVars>
      </dgm:prSet>
      <dgm:spPr/>
    </dgm:pt>
    <dgm:pt modelId="{88FAA848-C49A-CA40-9302-9944B52F88A2}" type="pres">
      <dgm:prSet presAssocID="{1D850B13-0D0B-40B0-8E66-F2D8BC0D7094}" presName="node" presStyleLbl="node1" presStyleIdx="0" presStyleCnt="6">
        <dgm:presLayoutVars>
          <dgm:bulletEnabled val="1"/>
        </dgm:presLayoutVars>
      </dgm:prSet>
      <dgm:spPr/>
    </dgm:pt>
    <dgm:pt modelId="{A4E19A0C-AC9D-7C4B-9694-B37423E8B30B}" type="pres">
      <dgm:prSet presAssocID="{79AE4263-A7A6-48B1-B42C-44A0D4740AF0}" presName="sibTrans" presStyleCnt="0"/>
      <dgm:spPr/>
    </dgm:pt>
    <dgm:pt modelId="{679E3C64-761F-3849-BD9C-3D3104BECC26}" type="pres">
      <dgm:prSet presAssocID="{4C861AE0-192A-4FE3-AD21-7B57CA332093}" presName="node" presStyleLbl="node1" presStyleIdx="1" presStyleCnt="6">
        <dgm:presLayoutVars>
          <dgm:bulletEnabled val="1"/>
        </dgm:presLayoutVars>
      </dgm:prSet>
      <dgm:spPr/>
    </dgm:pt>
    <dgm:pt modelId="{16840A06-0433-0040-8686-54A22DF6D7DE}" type="pres">
      <dgm:prSet presAssocID="{6D7F046C-9247-43FD-8B8B-CB8E4A24977E}" presName="sibTrans" presStyleCnt="0"/>
      <dgm:spPr/>
    </dgm:pt>
    <dgm:pt modelId="{9E9BEDC7-94F4-684B-841E-C813C8399FBE}" type="pres">
      <dgm:prSet presAssocID="{6994E0D9-3C50-4840-9423-C22A42CB0B4C}" presName="node" presStyleLbl="node1" presStyleIdx="2" presStyleCnt="6">
        <dgm:presLayoutVars>
          <dgm:bulletEnabled val="1"/>
        </dgm:presLayoutVars>
      </dgm:prSet>
      <dgm:spPr/>
    </dgm:pt>
    <dgm:pt modelId="{8B0603D2-096F-FA48-BC97-06D9DD1B2F97}" type="pres">
      <dgm:prSet presAssocID="{D32C5749-7082-48BC-A2CA-5E86316019DE}" presName="sibTrans" presStyleCnt="0"/>
      <dgm:spPr/>
    </dgm:pt>
    <dgm:pt modelId="{F5BE92CB-46DB-CD40-A8F1-ADE80BECC467}" type="pres">
      <dgm:prSet presAssocID="{51538C41-0E69-450F-84F9-6033B726A910}" presName="node" presStyleLbl="node1" presStyleIdx="3" presStyleCnt="6">
        <dgm:presLayoutVars>
          <dgm:bulletEnabled val="1"/>
        </dgm:presLayoutVars>
      </dgm:prSet>
      <dgm:spPr/>
    </dgm:pt>
    <dgm:pt modelId="{95D20FE2-4E58-F64A-98A5-E7EE292D47E3}" type="pres">
      <dgm:prSet presAssocID="{3F1F195E-69A6-43AC-A87B-791CDF731D55}" presName="sibTrans" presStyleCnt="0"/>
      <dgm:spPr/>
    </dgm:pt>
    <dgm:pt modelId="{6BA794E6-F747-9C4F-B282-86F1991E56D2}" type="pres">
      <dgm:prSet presAssocID="{13A7C5C5-AAC1-4334-BEB6-1305ABB73271}" presName="node" presStyleLbl="node1" presStyleIdx="4" presStyleCnt="6">
        <dgm:presLayoutVars>
          <dgm:bulletEnabled val="1"/>
        </dgm:presLayoutVars>
      </dgm:prSet>
      <dgm:spPr/>
    </dgm:pt>
    <dgm:pt modelId="{112DA4C3-A546-D845-BBDD-F39C3B517B58}" type="pres">
      <dgm:prSet presAssocID="{6996DD76-D078-47C1-81B4-C28FD74948EA}" presName="sibTrans" presStyleCnt="0"/>
      <dgm:spPr/>
    </dgm:pt>
    <dgm:pt modelId="{C983782F-8248-D942-8112-933D7BA43672}" type="pres">
      <dgm:prSet presAssocID="{17E2086F-11E5-4FC7-8C59-F907A41FDF5A}" presName="node" presStyleLbl="node1" presStyleIdx="5" presStyleCnt="6">
        <dgm:presLayoutVars>
          <dgm:bulletEnabled val="1"/>
        </dgm:presLayoutVars>
      </dgm:prSet>
      <dgm:spPr/>
    </dgm:pt>
  </dgm:ptLst>
  <dgm:cxnLst>
    <dgm:cxn modelId="{5ED76B06-0DA9-CF41-982E-41A8EE68C41D}" type="presOf" srcId="{51538C41-0E69-450F-84F9-6033B726A910}" destId="{F5BE92CB-46DB-CD40-A8F1-ADE80BECC467}" srcOrd="0" destOrd="0" presId="urn:microsoft.com/office/officeart/2005/8/layout/default"/>
    <dgm:cxn modelId="{E251D81D-BCE2-4148-93DD-81F05F4D65B6}" type="presOf" srcId="{4C861AE0-192A-4FE3-AD21-7B57CA332093}" destId="{679E3C64-761F-3849-BD9C-3D3104BECC26}" srcOrd="0" destOrd="0" presId="urn:microsoft.com/office/officeart/2005/8/layout/default"/>
    <dgm:cxn modelId="{4D3C2231-F43D-4119-A013-A79BAA61BD50}" srcId="{29AC98D8-1803-42CD-BE24-4ADEB4917729}" destId="{51538C41-0E69-450F-84F9-6033B726A910}" srcOrd="3" destOrd="0" parTransId="{9DEC0D6F-CD82-4D80-B710-26390FA51C6D}" sibTransId="{3F1F195E-69A6-43AC-A87B-791CDF731D55}"/>
    <dgm:cxn modelId="{882BEE6A-DA1E-4D40-A75F-725D91A7D484}" srcId="{29AC98D8-1803-42CD-BE24-4ADEB4917729}" destId="{13A7C5C5-AAC1-4334-BEB6-1305ABB73271}" srcOrd="4" destOrd="0" parTransId="{63D4AD08-1D12-4511-8F1F-3458E472D9E9}" sibTransId="{6996DD76-D078-47C1-81B4-C28FD74948EA}"/>
    <dgm:cxn modelId="{A5F25272-AF4B-2543-9B5D-3265E69AB934}" type="presOf" srcId="{6994E0D9-3C50-4840-9423-C22A42CB0B4C}" destId="{9E9BEDC7-94F4-684B-841E-C813C8399FBE}" srcOrd="0" destOrd="0" presId="urn:microsoft.com/office/officeart/2005/8/layout/default"/>
    <dgm:cxn modelId="{BE880493-2E99-4296-AF57-BA2FF23C09EE}" srcId="{29AC98D8-1803-42CD-BE24-4ADEB4917729}" destId="{17E2086F-11E5-4FC7-8C59-F907A41FDF5A}" srcOrd="5" destOrd="0" parTransId="{0FBECE24-84B1-47BF-A325-70C284145BE9}" sibTransId="{6A21ADFB-223E-49DA-8F28-9B8E1744692A}"/>
    <dgm:cxn modelId="{D0AD8395-7DE6-3C4A-AE00-7AB624B51B27}" type="presOf" srcId="{13A7C5C5-AAC1-4334-BEB6-1305ABB73271}" destId="{6BA794E6-F747-9C4F-B282-86F1991E56D2}" srcOrd="0" destOrd="0" presId="urn:microsoft.com/office/officeart/2005/8/layout/default"/>
    <dgm:cxn modelId="{16DB299E-3958-854E-B957-4CA54614DEE7}" type="presOf" srcId="{1D850B13-0D0B-40B0-8E66-F2D8BC0D7094}" destId="{88FAA848-C49A-CA40-9302-9944B52F88A2}" srcOrd="0" destOrd="0" presId="urn:microsoft.com/office/officeart/2005/8/layout/default"/>
    <dgm:cxn modelId="{DA926EC7-529D-A54A-966A-7F0D57374E0D}" type="presOf" srcId="{29AC98D8-1803-42CD-BE24-4ADEB4917729}" destId="{C9C560CD-5F5E-6845-A1AE-83A85D78A258}" srcOrd="0" destOrd="0" presId="urn:microsoft.com/office/officeart/2005/8/layout/default"/>
    <dgm:cxn modelId="{B6D728CB-2CC1-6142-8EDC-4D545E7D3CB1}" type="presOf" srcId="{17E2086F-11E5-4FC7-8C59-F907A41FDF5A}" destId="{C983782F-8248-D942-8112-933D7BA43672}" srcOrd="0" destOrd="0" presId="urn:microsoft.com/office/officeart/2005/8/layout/default"/>
    <dgm:cxn modelId="{7A2D09D6-7152-49C5-9A5F-E4EB459D7B9F}" srcId="{29AC98D8-1803-42CD-BE24-4ADEB4917729}" destId="{1D850B13-0D0B-40B0-8E66-F2D8BC0D7094}" srcOrd="0" destOrd="0" parTransId="{6194A2C5-8352-461C-BDCF-30265992EE52}" sibTransId="{79AE4263-A7A6-48B1-B42C-44A0D4740AF0}"/>
    <dgm:cxn modelId="{89CBC3D6-9ABC-4134-946F-EF9760DD2982}" srcId="{29AC98D8-1803-42CD-BE24-4ADEB4917729}" destId="{6994E0D9-3C50-4840-9423-C22A42CB0B4C}" srcOrd="2" destOrd="0" parTransId="{3B34C05A-B814-4561-A73D-BE954F0F1E60}" sibTransId="{D32C5749-7082-48BC-A2CA-5E86316019DE}"/>
    <dgm:cxn modelId="{F09B46DF-9CA4-40EE-9B68-1D11EEC1575B}" srcId="{29AC98D8-1803-42CD-BE24-4ADEB4917729}" destId="{4C861AE0-192A-4FE3-AD21-7B57CA332093}" srcOrd="1" destOrd="0" parTransId="{1DD9A952-5815-49A6-91BE-DBC05C683058}" sibTransId="{6D7F046C-9247-43FD-8B8B-CB8E4A24977E}"/>
    <dgm:cxn modelId="{013890AA-AC1A-124E-92C6-E7933720F2B0}" type="presParOf" srcId="{C9C560CD-5F5E-6845-A1AE-83A85D78A258}" destId="{88FAA848-C49A-CA40-9302-9944B52F88A2}" srcOrd="0" destOrd="0" presId="urn:microsoft.com/office/officeart/2005/8/layout/default"/>
    <dgm:cxn modelId="{48027FE0-7B38-694E-B388-8E2B31A854AC}" type="presParOf" srcId="{C9C560CD-5F5E-6845-A1AE-83A85D78A258}" destId="{A4E19A0C-AC9D-7C4B-9694-B37423E8B30B}" srcOrd="1" destOrd="0" presId="urn:microsoft.com/office/officeart/2005/8/layout/default"/>
    <dgm:cxn modelId="{F7BC3970-8666-A144-8437-5C3D5426C964}" type="presParOf" srcId="{C9C560CD-5F5E-6845-A1AE-83A85D78A258}" destId="{679E3C64-761F-3849-BD9C-3D3104BECC26}" srcOrd="2" destOrd="0" presId="urn:microsoft.com/office/officeart/2005/8/layout/default"/>
    <dgm:cxn modelId="{9F8C67CE-8756-B043-AEC0-C62A1B4398E0}" type="presParOf" srcId="{C9C560CD-5F5E-6845-A1AE-83A85D78A258}" destId="{16840A06-0433-0040-8686-54A22DF6D7DE}" srcOrd="3" destOrd="0" presId="urn:microsoft.com/office/officeart/2005/8/layout/default"/>
    <dgm:cxn modelId="{93D527A4-9A8A-5D49-A872-613B3B675A64}" type="presParOf" srcId="{C9C560CD-5F5E-6845-A1AE-83A85D78A258}" destId="{9E9BEDC7-94F4-684B-841E-C813C8399FBE}" srcOrd="4" destOrd="0" presId="urn:microsoft.com/office/officeart/2005/8/layout/default"/>
    <dgm:cxn modelId="{000F185F-F1E4-E247-BDA5-FA0A86F24137}" type="presParOf" srcId="{C9C560CD-5F5E-6845-A1AE-83A85D78A258}" destId="{8B0603D2-096F-FA48-BC97-06D9DD1B2F97}" srcOrd="5" destOrd="0" presId="urn:microsoft.com/office/officeart/2005/8/layout/default"/>
    <dgm:cxn modelId="{C024096C-3A20-E142-A673-FA7080D39D2E}" type="presParOf" srcId="{C9C560CD-5F5E-6845-A1AE-83A85D78A258}" destId="{F5BE92CB-46DB-CD40-A8F1-ADE80BECC467}" srcOrd="6" destOrd="0" presId="urn:microsoft.com/office/officeart/2005/8/layout/default"/>
    <dgm:cxn modelId="{4EF945C6-5DCE-8A47-94DA-0A2275A2C1B2}" type="presParOf" srcId="{C9C560CD-5F5E-6845-A1AE-83A85D78A258}" destId="{95D20FE2-4E58-F64A-98A5-E7EE292D47E3}" srcOrd="7" destOrd="0" presId="urn:microsoft.com/office/officeart/2005/8/layout/default"/>
    <dgm:cxn modelId="{BA0415F5-29D5-B245-B765-44FAB2E2FC35}" type="presParOf" srcId="{C9C560CD-5F5E-6845-A1AE-83A85D78A258}" destId="{6BA794E6-F747-9C4F-B282-86F1991E56D2}" srcOrd="8" destOrd="0" presId="urn:microsoft.com/office/officeart/2005/8/layout/default"/>
    <dgm:cxn modelId="{0D671184-E34D-714B-B3A5-7D87A5B52202}" type="presParOf" srcId="{C9C560CD-5F5E-6845-A1AE-83A85D78A258}" destId="{112DA4C3-A546-D845-BBDD-F39C3B517B58}" srcOrd="9" destOrd="0" presId="urn:microsoft.com/office/officeart/2005/8/layout/default"/>
    <dgm:cxn modelId="{AE04F1DC-5C3B-D54D-8616-677DE1933088}" type="presParOf" srcId="{C9C560CD-5F5E-6845-A1AE-83A85D78A258}" destId="{C983782F-8248-D942-8112-933D7BA4367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08BADF-BABE-424D-8ACB-3824190639B9}">
      <dsp:nvSpPr>
        <dsp:cNvPr id="0" name=""/>
        <dsp:cNvSpPr/>
      </dsp:nvSpPr>
      <dsp:spPr>
        <a:xfrm>
          <a:off x="1456762" y="1659500"/>
          <a:ext cx="1897103" cy="1897103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9F8A7-8416-4C2E-917B-7E72C55999F0}">
      <dsp:nvSpPr>
        <dsp:cNvPr id="0" name=""/>
        <dsp:cNvSpPr/>
      </dsp:nvSpPr>
      <dsp:spPr>
        <a:xfrm>
          <a:off x="1861062" y="2063801"/>
          <a:ext cx="1088502" cy="1088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A1CE0-D89B-4C8F-B9AB-59F4EB99C77E}">
      <dsp:nvSpPr>
        <dsp:cNvPr id="0" name=""/>
        <dsp:cNvSpPr/>
      </dsp:nvSpPr>
      <dsp:spPr>
        <a:xfrm>
          <a:off x="850310" y="4147506"/>
          <a:ext cx="311000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500" kern="1200"/>
            <a:t>Increasing control of the knowledge production circuit by commercial publishers.</a:t>
          </a:r>
          <a:endParaRPr lang="en-US" sz="1500" kern="1200"/>
        </a:p>
      </dsp:txBody>
      <dsp:txXfrm>
        <a:off x="850310" y="4147506"/>
        <a:ext cx="3110006" cy="720000"/>
      </dsp:txXfrm>
    </dsp:sp>
    <dsp:sp modelId="{2E851575-28FE-4F12-A2A4-A6C262D3B6C0}">
      <dsp:nvSpPr>
        <dsp:cNvPr id="0" name=""/>
        <dsp:cNvSpPr/>
      </dsp:nvSpPr>
      <dsp:spPr>
        <a:xfrm>
          <a:off x="5111019" y="1659500"/>
          <a:ext cx="1897103" cy="1897103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A3EF-07CC-4F1A-A77F-7B9FEAC6EDDC}">
      <dsp:nvSpPr>
        <dsp:cNvPr id="0" name=""/>
        <dsp:cNvSpPr/>
      </dsp:nvSpPr>
      <dsp:spPr>
        <a:xfrm>
          <a:off x="5515320" y="2063801"/>
          <a:ext cx="1088502" cy="10885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32726-C909-4B57-AF6C-80CF66D7E9D2}">
      <dsp:nvSpPr>
        <dsp:cNvPr id="0" name=""/>
        <dsp:cNvSpPr/>
      </dsp:nvSpPr>
      <dsp:spPr>
        <a:xfrm>
          <a:off x="4504568" y="4147506"/>
          <a:ext cx="311000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500" kern="1200"/>
            <a:t>Restrictions on the rise: restrictions on where, when or how to deposit.</a:t>
          </a:r>
          <a:endParaRPr lang="en-US" sz="1500" kern="1200"/>
        </a:p>
      </dsp:txBody>
      <dsp:txXfrm>
        <a:off x="4504568" y="4147506"/>
        <a:ext cx="3110006" cy="720000"/>
      </dsp:txXfrm>
    </dsp:sp>
    <dsp:sp modelId="{E1E92976-4F27-4E40-BAFC-85B1693335E0}">
      <dsp:nvSpPr>
        <dsp:cNvPr id="0" name=""/>
        <dsp:cNvSpPr/>
      </dsp:nvSpPr>
      <dsp:spPr>
        <a:xfrm>
          <a:off x="8765276" y="1659500"/>
          <a:ext cx="1897103" cy="1897103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A893C-DB10-4527-BD01-8B8866493F38}">
      <dsp:nvSpPr>
        <dsp:cNvPr id="0" name=""/>
        <dsp:cNvSpPr/>
      </dsp:nvSpPr>
      <dsp:spPr>
        <a:xfrm>
          <a:off x="9169577" y="2063801"/>
          <a:ext cx="1088502" cy="1088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C7420-F72D-4D65-81C4-272C880793CA}">
      <dsp:nvSpPr>
        <dsp:cNvPr id="0" name=""/>
        <dsp:cNvSpPr/>
      </dsp:nvSpPr>
      <dsp:spPr>
        <a:xfrm>
          <a:off x="8158825" y="4147506"/>
          <a:ext cx="311000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MX" sz="1500" kern="1200"/>
            <a:t>Publishing transition to digital technologies is both slow and disappointing </a:t>
          </a:r>
          <a:endParaRPr lang="en-US" sz="1500" kern="1200"/>
        </a:p>
      </dsp:txBody>
      <dsp:txXfrm>
        <a:off x="8158825" y="4147506"/>
        <a:ext cx="3110006" cy="720000"/>
      </dsp:txXfrm>
    </dsp:sp>
    <dsp:sp modelId="{086FDAF0-79B3-4473-AF45-1B16F15CB5D4}">
      <dsp:nvSpPr>
        <dsp:cNvPr id="0" name=""/>
        <dsp:cNvSpPr/>
      </dsp:nvSpPr>
      <dsp:spPr>
        <a:xfrm>
          <a:off x="12419534" y="1659500"/>
          <a:ext cx="1897103" cy="1897103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12CA1-9067-4336-8FA2-313595DA5067}">
      <dsp:nvSpPr>
        <dsp:cNvPr id="0" name=""/>
        <dsp:cNvSpPr/>
      </dsp:nvSpPr>
      <dsp:spPr>
        <a:xfrm>
          <a:off x="12823834" y="2063801"/>
          <a:ext cx="1088502" cy="10885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2DBD1-548D-48B8-8D26-453127F705DC}">
      <dsp:nvSpPr>
        <dsp:cNvPr id="0" name=""/>
        <dsp:cNvSpPr/>
      </dsp:nvSpPr>
      <dsp:spPr>
        <a:xfrm>
          <a:off x="11813082" y="4147506"/>
          <a:ext cx="311000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Damaging research assessment system (the industry of prestige) </a:t>
          </a:r>
        </a:p>
      </dsp:txBody>
      <dsp:txXfrm>
        <a:off x="11813082" y="4147506"/>
        <a:ext cx="3110006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73134-FD89-DA4E-A4EB-414450EC1F44}">
      <dsp:nvSpPr>
        <dsp:cNvPr id="0" name=""/>
        <dsp:cNvSpPr/>
      </dsp:nvSpPr>
      <dsp:spPr>
        <a:xfrm>
          <a:off x="1436110" y="1247087"/>
          <a:ext cx="3924037" cy="39247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u="none" kern="1200">
              <a:latin typeface="+mj-lt"/>
              <a:ea typeface="Barlow" charset="0"/>
              <a:cs typeface="Barlow" charset="0"/>
            </a:rPr>
            <a:t>Science as a global public good</a:t>
          </a:r>
          <a:endParaRPr lang="es-ES" sz="4000" b="1" u="none" kern="1200" dirty="0">
            <a:latin typeface="+mj-lt"/>
            <a:ea typeface="Barlow" charset="0"/>
            <a:cs typeface="Barlow" charset="0"/>
          </a:endParaRPr>
        </a:p>
      </dsp:txBody>
      <dsp:txXfrm>
        <a:off x="2010772" y="1821848"/>
        <a:ext cx="2774713" cy="2775190"/>
      </dsp:txXfrm>
    </dsp:sp>
    <dsp:sp modelId="{878A1B04-3B68-9541-8CEE-D1F094A57F8E}">
      <dsp:nvSpPr>
        <dsp:cNvPr id="0" name=""/>
        <dsp:cNvSpPr/>
      </dsp:nvSpPr>
      <dsp:spPr>
        <a:xfrm>
          <a:off x="2642701" y="4880041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B69A7-90BF-3948-B160-8B0A1C6E16FB}">
      <dsp:nvSpPr>
        <dsp:cNvPr id="0" name=""/>
        <dsp:cNvSpPr/>
      </dsp:nvSpPr>
      <dsp:spPr>
        <a:xfrm>
          <a:off x="5612895" y="2839836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15FFB-B78B-D746-A714-451A4165D44E}">
      <dsp:nvSpPr>
        <dsp:cNvPr id="0" name=""/>
        <dsp:cNvSpPr/>
      </dsp:nvSpPr>
      <dsp:spPr>
        <a:xfrm>
          <a:off x="4101235" y="5216685"/>
          <a:ext cx="436272" cy="436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0974A-0D88-0347-AC48-9542E07ED8E4}">
      <dsp:nvSpPr>
        <dsp:cNvPr id="0" name=""/>
        <dsp:cNvSpPr/>
      </dsp:nvSpPr>
      <dsp:spPr>
        <a:xfrm>
          <a:off x="2731243" y="1688232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9AEED-C896-2448-BE75-45A7D839F8AE}">
      <dsp:nvSpPr>
        <dsp:cNvPr id="0" name=""/>
        <dsp:cNvSpPr/>
      </dsp:nvSpPr>
      <dsp:spPr>
        <a:xfrm>
          <a:off x="1735544" y="3498396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392B6-0C91-2645-9D6A-5C1CF1C96A7C}">
      <dsp:nvSpPr>
        <dsp:cNvPr id="0" name=""/>
        <dsp:cNvSpPr/>
      </dsp:nvSpPr>
      <dsp:spPr>
        <a:xfrm>
          <a:off x="-43726" y="1699668"/>
          <a:ext cx="2101616" cy="21071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+mj-lt"/>
              <a:ea typeface="Barlow" charset="0"/>
              <a:cs typeface="Barlow" charset="0"/>
            </a:rPr>
            <a:t>Immediate Open Access</a:t>
          </a:r>
          <a:endParaRPr lang="es-ES" sz="1800" kern="1200" dirty="0">
            <a:latin typeface="+mj-lt"/>
            <a:ea typeface="Barlow" charset="0"/>
            <a:cs typeface="Barlow" charset="0"/>
          </a:endParaRPr>
        </a:p>
      </dsp:txBody>
      <dsp:txXfrm>
        <a:off x="264049" y="2008246"/>
        <a:ext cx="1486066" cy="1489948"/>
      </dsp:txXfrm>
    </dsp:sp>
    <dsp:sp modelId="{292CFFF3-5287-9341-BBA5-4BD48A00E822}">
      <dsp:nvSpPr>
        <dsp:cNvPr id="0" name=""/>
        <dsp:cNvSpPr/>
      </dsp:nvSpPr>
      <dsp:spPr>
        <a:xfrm>
          <a:off x="3234325" y="1702258"/>
          <a:ext cx="436272" cy="436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26FDF-CD83-E540-9461-D8B1149E99C1}">
      <dsp:nvSpPr>
        <dsp:cNvPr id="0" name=""/>
        <dsp:cNvSpPr/>
      </dsp:nvSpPr>
      <dsp:spPr>
        <a:xfrm>
          <a:off x="359917" y="4018091"/>
          <a:ext cx="788832" cy="789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FC02D-560B-F14F-8E89-51E8E983FBA1}">
      <dsp:nvSpPr>
        <dsp:cNvPr id="0" name=""/>
        <dsp:cNvSpPr/>
      </dsp:nvSpPr>
      <dsp:spPr>
        <a:xfrm>
          <a:off x="5763417" y="1205007"/>
          <a:ext cx="1595372" cy="15955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+mj-lt"/>
            </a:rPr>
            <a:t>Non-</a:t>
          </a:r>
          <a:r>
            <a:rPr lang="es-ES" sz="2800" kern="1200" dirty="0" err="1">
              <a:latin typeface="+mj-lt"/>
            </a:rPr>
            <a:t>profit</a:t>
          </a:r>
          <a:endParaRPr lang="es-ES" sz="2800" kern="1200" dirty="0">
            <a:latin typeface="+mj-lt"/>
            <a:ea typeface="Barlow" charset="0"/>
            <a:cs typeface="Barlow" charset="0"/>
          </a:endParaRPr>
        </a:p>
      </dsp:txBody>
      <dsp:txXfrm>
        <a:off x="5997054" y="1438670"/>
        <a:ext cx="1128098" cy="1128227"/>
      </dsp:txXfrm>
    </dsp:sp>
    <dsp:sp modelId="{378615A9-B73F-B644-8B07-EF6F4C1EA5B5}">
      <dsp:nvSpPr>
        <dsp:cNvPr id="0" name=""/>
        <dsp:cNvSpPr/>
      </dsp:nvSpPr>
      <dsp:spPr>
        <a:xfrm>
          <a:off x="5051053" y="2306114"/>
          <a:ext cx="436272" cy="4369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73D6D-5689-E844-A800-3E1850D642E5}">
      <dsp:nvSpPr>
        <dsp:cNvPr id="0" name=""/>
        <dsp:cNvSpPr/>
      </dsp:nvSpPr>
      <dsp:spPr>
        <a:xfrm>
          <a:off x="59678" y="4957189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8A533-B287-B74F-97F0-F76417EB17F2}">
      <dsp:nvSpPr>
        <dsp:cNvPr id="0" name=""/>
        <dsp:cNvSpPr/>
      </dsp:nvSpPr>
      <dsp:spPr>
        <a:xfrm>
          <a:off x="3211787" y="4506927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1D5E3-B16E-9B42-A652-9038CE2DCA8B}">
      <dsp:nvSpPr>
        <dsp:cNvPr id="0" name=""/>
        <dsp:cNvSpPr/>
      </dsp:nvSpPr>
      <dsp:spPr>
        <a:xfrm>
          <a:off x="5309249" y="2853058"/>
          <a:ext cx="3080026" cy="29968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 err="1">
              <a:latin typeface="+mj-lt"/>
              <a:ea typeface="Barlow" charset="0"/>
              <a:cs typeface="Barlow" charset="0"/>
            </a:rPr>
            <a:t>Diamond</a:t>
          </a:r>
          <a:r>
            <a:rPr lang="es-ES" sz="2800" kern="1200" dirty="0">
              <a:latin typeface="+mj-lt"/>
              <a:ea typeface="Barlow" charset="0"/>
              <a:cs typeface="Barlow" charset="0"/>
            </a:rPr>
            <a:t> OA</a:t>
          </a:r>
        </a:p>
      </dsp:txBody>
      <dsp:txXfrm>
        <a:off x="5760308" y="3291939"/>
        <a:ext cx="2177908" cy="2119103"/>
      </dsp:txXfrm>
    </dsp:sp>
    <dsp:sp modelId="{D4E00B7C-19B3-2C4E-A478-27F704D83FE8}">
      <dsp:nvSpPr>
        <dsp:cNvPr id="0" name=""/>
        <dsp:cNvSpPr/>
      </dsp:nvSpPr>
      <dsp:spPr>
        <a:xfrm>
          <a:off x="6063656" y="3906578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6B74E-84BC-5F4B-9EF5-18CAE4100E39}">
      <dsp:nvSpPr>
        <dsp:cNvPr id="0" name=""/>
        <dsp:cNvSpPr/>
      </dsp:nvSpPr>
      <dsp:spPr>
        <a:xfrm>
          <a:off x="1504145" y="4891329"/>
          <a:ext cx="2455804" cy="24678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>
              <a:latin typeface="+mj-lt"/>
            </a:rPr>
            <a:t>Green OA</a:t>
          </a:r>
          <a:endParaRPr lang="es-ES" sz="4400" kern="1200" dirty="0">
            <a:latin typeface="+mj-lt"/>
          </a:endParaRPr>
        </a:p>
      </dsp:txBody>
      <dsp:txXfrm>
        <a:off x="1863789" y="5252743"/>
        <a:ext cx="1736516" cy="1745063"/>
      </dsp:txXfrm>
    </dsp:sp>
    <dsp:sp modelId="{6467089C-085C-7247-A6C4-61EEEDB6D6E6}">
      <dsp:nvSpPr>
        <dsp:cNvPr id="0" name=""/>
        <dsp:cNvSpPr/>
      </dsp:nvSpPr>
      <dsp:spPr>
        <a:xfrm>
          <a:off x="3359089" y="5273494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7A1B7-B3C3-3746-A79D-C5802E6B817E}">
      <dsp:nvSpPr>
        <dsp:cNvPr id="0" name=""/>
        <dsp:cNvSpPr/>
      </dsp:nvSpPr>
      <dsp:spPr>
        <a:xfrm>
          <a:off x="3155926" y="-345796"/>
          <a:ext cx="2194881" cy="21064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latin typeface="+mj-lt"/>
            </a:rPr>
            <a:t>Owned</a:t>
          </a:r>
          <a:r>
            <a:rPr lang="es-ES" sz="2000" kern="1200" dirty="0">
              <a:latin typeface="+mj-lt"/>
            </a:rPr>
            <a:t> </a:t>
          </a:r>
          <a:r>
            <a:rPr lang="es-ES" sz="2000" kern="1200" dirty="0" err="1">
              <a:latin typeface="+mj-lt"/>
            </a:rPr>
            <a:t>by</a:t>
          </a:r>
          <a:r>
            <a:rPr lang="es-ES" sz="2000" kern="1200" dirty="0">
              <a:latin typeface="+mj-lt"/>
            </a:rPr>
            <a:t> </a:t>
          </a:r>
          <a:r>
            <a:rPr lang="es-ES" sz="2000" kern="1200" dirty="0" err="1">
              <a:latin typeface="+mj-lt"/>
            </a:rPr>
            <a:t>academic</a:t>
          </a:r>
          <a:r>
            <a:rPr lang="es-ES" sz="2000" kern="1200" dirty="0">
              <a:latin typeface="+mj-lt"/>
            </a:rPr>
            <a:t> </a:t>
          </a:r>
          <a:r>
            <a:rPr lang="es-ES" sz="2000" kern="1200" dirty="0" err="1">
              <a:latin typeface="+mj-lt"/>
            </a:rPr>
            <a:t>institutions</a:t>
          </a:r>
          <a:endParaRPr lang="es-ES" sz="2000" kern="1200" dirty="0">
            <a:latin typeface="+mj-lt"/>
          </a:endParaRPr>
        </a:p>
      </dsp:txBody>
      <dsp:txXfrm>
        <a:off x="3477359" y="-37321"/>
        <a:ext cx="1552015" cy="1489452"/>
      </dsp:txXfrm>
    </dsp:sp>
    <dsp:sp modelId="{71FC058E-45C4-F64D-9574-06FECB8E761A}">
      <dsp:nvSpPr>
        <dsp:cNvPr id="0" name=""/>
        <dsp:cNvSpPr/>
      </dsp:nvSpPr>
      <dsp:spPr>
        <a:xfrm>
          <a:off x="1488430" y="1639138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DB1160-684E-2C41-8DEE-B50FEC526575}">
      <dsp:nvSpPr>
        <dsp:cNvPr id="0" name=""/>
        <dsp:cNvSpPr/>
      </dsp:nvSpPr>
      <dsp:spPr>
        <a:xfrm>
          <a:off x="5171793" y="302379"/>
          <a:ext cx="316337" cy="3163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AA848-C49A-CA40-9302-9944B52F88A2}">
      <dsp:nvSpPr>
        <dsp:cNvPr id="0" name=""/>
        <dsp:cNvSpPr/>
      </dsp:nvSpPr>
      <dsp:spPr>
        <a:xfrm>
          <a:off x="76676" y="3998"/>
          <a:ext cx="5063827" cy="30382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It prevents science publishing to be commodified</a:t>
          </a:r>
          <a:endParaRPr lang="en-US" sz="2800" kern="1200"/>
        </a:p>
      </dsp:txBody>
      <dsp:txXfrm>
        <a:off x="76676" y="3998"/>
        <a:ext cx="5063827" cy="3038296"/>
      </dsp:txXfrm>
    </dsp:sp>
    <dsp:sp modelId="{679E3C64-761F-3849-BD9C-3D3104BECC26}">
      <dsp:nvSpPr>
        <dsp:cNvPr id="0" name=""/>
        <dsp:cNvSpPr/>
      </dsp:nvSpPr>
      <dsp:spPr>
        <a:xfrm>
          <a:off x="5646885" y="3998"/>
          <a:ext cx="5063827" cy="3038296"/>
        </a:xfrm>
        <a:prstGeom prst="rect">
          <a:avLst/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It allows the research community to own, control and lead scholarly communications</a:t>
          </a:r>
          <a:endParaRPr lang="en-US" sz="2800" kern="1200"/>
        </a:p>
      </dsp:txBody>
      <dsp:txXfrm>
        <a:off x="5646885" y="3998"/>
        <a:ext cx="5063827" cy="3038296"/>
      </dsp:txXfrm>
    </dsp:sp>
    <dsp:sp modelId="{9E9BEDC7-94F4-684B-841E-C813C8399FBE}">
      <dsp:nvSpPr>
        <dsp:cNvPr id="0" name=""/>
        <dsp:cNvSpPr/>
      </dsp:nvSpPr>
      <dsp:spPr>
        <a:xfrm>
          <a:off x="11217095" y="3998"/>
          <a:ext cx="5063827" cy="3038296"/>
        </a:xfrm>
        <a:prstGeom prst="rect">
          <a:avLst/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It doesn’t imply resistance to eliminate author rights retention</a:t>
          </a:r>
          <a:endParaRPr lang="en-US" sz="2800" kern="1200"/>
        </a:p>
      </dsp:txBody>
      <dsp:txXfrm>
        <a:off x="11217095" y="3998"/>
        <a:ext cx="5063827" cy="3038296"/>
      </dsp:txXfrm>
    </dsp:sp>
    <dsp:sp modelId="{F5BE92CB-46DB-CD40-A8F1-ADE80BECC467}">
      <dsp:nvSpPr>
        <dsp:cNvPr id="0" name=""/>
        <dsp:cNvSpPr/>
      </dsp:nvSpPr>
      <dsp:spPr>
        <a:xfrm>
          <a:off x="76676" y="3548677"/>
          <a:ext cx="5063827" cy="3038296"/>
        </a:xfrm>
        <a:prstGeom prst="rect">
          <a:avLst/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No current and future hidden restrictions (embargoes, deposit, data mining, text mining, etc)</a:t>
          </a:r>
          <a:endParaRPr lang="en-US" sz="2800" kern="1200"/>
        </a:p>
      </dsp:txBody>
      <dsp:txXfrm>
        <a:off x="76676" y="3548677"/>
        <a:ext cx="5063827" cy="3038296"/>
      </dsp:txXfrm>
    </dsp:sp>
    <dsp:sp modelId="{6BA794E6-F747-9C4F-B282-86F1991E56D2}">
      <dsp:nvSpPr>
        <dsp:cNvPr id="0" name=""/>
        <dsp:cNvSpPr/>
      </dsp:nvSpPr>
      <dsp:spPr>
        <a:xfrm>
          <a:off x="5646885" y="3548677"/>
          <a:ext cx="5063827" cy="3038296"/>
        </a:xfrm>
        <a:prstGeom prst="rect">
          <a:avLst/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It ensures long term OA</a:t>
          </a:r>
          <a:endParaRPr lang="en-US" sz="2800" kern="1200"/>
        </a:p>
      </dsp:txBody>
      <dsp:txXfrm>
        <a:off x="5646885" y="3548677"/>
        <a:ext cx="5063827" cy="3038296"/>
      </dsp:txXfrm>
    </dsp:sp>
    <dsp:sp modelId="{C983782F-8248-D942-8112-933D7BA43672}">
      <dsp:nvSpPr>
        <dsp:cNvPr id="0" name=""/>
        <dsp:cNvSpPr/>
      </dsp:nvSpPr>
      <dsp:spPr>
        <a:xfrm>
          <a:off x="11217095" y="3548677"/>
          <a:ext cx="5063827" cy="3038296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Full-text and data processability allows to advance technologies for knowledge discovery, optimization of editorial workflows, innovation for research assessment, linked data and open data</a:t>
          </a:r>
          <a:endParaRPr lang="en-US" sz="2800" kern="1200"/>
        </a:p>
      </dsp:txBody>
      <dsp:txXfrm>
        <a:off x="11217095" y="3548677"/>
        <a:ext cx="5063827" cy="3038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F3AAD-E567-CE4F-8FAB-D499295F780C}" type="datetimeFigureOut">
              <a:rPr lang="en-GB" smtClean="0"/>
              <a:t>01/06/2022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0F7B9-6815-7949-AF44-42BE12B91E8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40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DD86E-65AB-224B-B853-0D3AC420212F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7427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296D8-9D7F-3340-9BA9-06E2CCAEEA0A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44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894841" y="5132984"/>
            <a:ext cx="7316834" cy="3615378"/>
            <a:chOff x="0" y="351155"/>
            <a:chExt cx="9755778" cy="4820505"/>
          </a:xfrm>
        </p:grpSpPr>
        <p:sp>
          <p:nvSpPr>
            <p:cNvPr id="5" name="TextBox 5"/>
            <p:cNvSpPr txBox="1"/>
            <p:nvPr/>
          </p:nvSpPr>
          <p:spPr>
            <a:xfrm>
              <a:off x="0" y="351155"/>
              <a:ext cx="9755778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fontAlgn="base"/>
              <a:r>
                <a:rPr lang="en-US" sz="3600" spc="-97" dirty="0">
                  <a:solidFill>
                    <a:srgbClr val="000000"/>
                  </a:solidFill>
                  <a:latin typeface="Inter Bold"/>
                </a:rPr>
                <a:t>T</a:t>
              </a:r>
              <a:r>
                <a:rPr lang="es-MX" sz="3600" spc="-97" dirty="0">
                  <a:solidFill>
                    <a:srgbClr val="000000"/>
                  </a:solidFill>
                  <a:latin typeface="Inter Bold"/>
                </a:rPr>
                <a:t>owards a Latin American non-commercial Open Science ecosystem in the hands of academia: The articulation of the green and diamond routes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58928"/>
              <a:ext cx="9755778" cy="612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dirty="0">
                  <a:solidFill>
                    <a:srgbClr val="000000"/>
                  </a:solidFill>
                  <a:latin typeface="Inter"/>
                </a:rPr>
                <a:t>Dr. Arianna </a:t>
              </a:r>
              <a:r>
                <a:rPr lang="en-US" sz="2800" dirty="0" err="1">
                  <a:solidFill>
                    <a:srgbClr val="000000"/>
                  </a:solidFill>
                  <a:latin typeface="Inter"/>
                </a:rPr>
                <a:t>Becerril</a:t>
              </a:r>
              <a:r>
                <a:rPr lang="en-US" sz="2800" dirty="0">
                  <a:solidFill>
                    <a:srgbClr val="000000"/>
                  </a:solidFill>
                  <a:latin typeface="Inter"/>
                </a:rPr>
                <a:t> García</a:t>
              </a: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664B0543-8517-AA43-847F-AAE3BE35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00" y="0"/>
            <a:ext cx="10325100" cy="10325100"/>
          </a:xfrm>
          <a:prstGeom prst="rect">
            <a:avLst/>
          </a:prstGeom>
        </p:spPr>
      </p:pic>
      <p:sp>
        <p:nvSpPr>
          <p:cNvPr id="12" name="AutoShape 3">
            <a:extLst>
              <a:ext uri="{FF2B5EF4-FFF2-40B4-BE49-F238E27FC236}">
                <a16:creationId xmlns:a16="http://schemas.microsoft.com/office/drawing/2014/main" id="{84E62A53-9E7D-2C47-A21D-DD8B5ADEF90F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BB2D3B5-AE4A-FC47-8EEF-CD178AFB7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705" y="1665882"/>
            <a:ext cx="12690695" cy="71208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603448"/>
            <a:ext cx="18288000" cy="91435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5416" spc="162" dirty="0">
                <a:solidFill>
                  <a:schemeClr val="bg1"/>
                </a:solidFill>
                <a:latin typeface="Bebas Neue Bold"/>
              </a:rPr>
              <a:t>GREEN OA + DIAMOND OA COMPLEMENTARITY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32695" y="4602806"/>
            <a:ext cx="362343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2800" dirty="0">
                <a:latin typeface="Open Sans Italics"/>
              </a:rPr>
              <a:t>Content </a:t>
            </a:r>
          </a:p>
          <a:p>
            <a:pPr algn="r"/>
            <a:r>
              <a:rPr lang="en-US" sz="2800" dirty="0">
                <a:latin typeface="Open Sans Italics"/>
              </a:rPr>
              <a:t>available in repositories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77504" y="3933850"/>
            <a:ext cx="445971" cy="4459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39393A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7305744" y="3933492"/>
            <a:ext cx="445971" cy="44597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FA9D8664-637B-0542-BA2F-2B9727957108}"/>
              </a:ext>
            </a:extLst>
          </p:cNvPr>
          <p:cNvSpPr txBox="1"/>
          <p:nvPr/>
        </p:nvSpPr>
        <p:spPr>
          <a:xfrm>
            <a:off x="366491" y="4602806"/>
            <a:ext cx="362343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latin typeface="Open Sans Italics"/>
              </a:rPr>
              <a:t>Articles </a:t>
            </a:r>
          </a:p>
          <a:p>
            <a:r>
              <a:rPr lang="en-US" sz="2800" dirty="0">
                <a:latin typeface="Open Sans Italics"/>
              </a:rPr>
              <a:t>published in </a:t>
            </a:r>
          </a:p>
          <a:p>
            <a:r>
              <a:rPr lang="en-US" sz="2800" dirty="0">
                <a:latin typeface="Open Sans Italics"/>
              </a:rPr>
              <a:t>non-APC journals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AB88EDD1-4BB3-0145-9A52-D161E2739EEB}"/>
              </a:ext>
            </a:extLst>
          </p:cNvPr>
          <p:cNvSpPr txBox="1"/>
          <p:nvPr/>
        </p:nvSpPr>
        <p:spPr>
          <a:xfrm>
            <a:off x="3865452" y="8748672"/>
            <a:ext cx="11125200" cy="914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81"/>
              </a:lnSpc>
            </a:pPr>
            <a:r>
              <a:rPr lang="en-US" sz="5416" spc="162" dirty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/>
              </a:rPr>
              <a:t>S C I E N C E   C O M M O N S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9482971-94BD-D045-A943-748C0F224B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2967" y="8113672"/>
            <a:ext cx="3168650" cy="6731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F44405A-2BD8-E949-A2CE-27633286DA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47" y="8099398"/>
            <a:ext cx="3179053" cy="732994"/>
          </a:xfrm>
          <a:prstGeom prst="rect">
            <a:avLst/>
          </a:prstGeom>
        </p:spPr>
      </p:pic>
      <p:sp>
        <p:nvSpPr>
          <p:cNvPr id="18" name="AutoShape 3">
            <a:extLst>
              <a:ext uri="{FF2B5EF4-FFF2-40B4-BE49-F238E27FC236}">
                <a16:creationId xmlns:a16="http://schemas.microsoft.com/office/drawing/2014/main" id="{AC200D3A-7095-F34E-A7BA-E16F4017732A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C0E867E-D341-B640-A9CD-391B597E81D3}"/>
              </a:ext>
            </a:extLst>
          </p:cNvPr>
          <p:cNvSpPr/>
          <p:nvPr/>
        </p:nvSpPr>
        <p:spPr>
          <a:xfrm>
            <a:off x="0" y="0"/>
            <a:ext cx="18288000" cy="6034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25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83938" y="1315777"/>
            <a:ext cx="4989354" cy="73783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AutoShape 3"/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  <p:sp>
        <p:nvSpPr>
          <p:cNvPr id="4" name="AutoShape 4"/>
          <p:cNvSpPr/>
          <p:nvPr/>
        </p:nvSpPr>
        <p:spPr>
          <a:xfrm>
            <a:off x="12269946" y="1315777"/>
            <a:ext cx="4989354" cy="737835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7" name="Group 7"/>
          <p:cNvGrpSpPr/>
          <p:nvPr/>
        </p:nvGrpSpPr>
        <p:grpSpPr>
          <a:xfrm>
            <a:off x="1028700" y="2623003"/>
            <a:ext cx="4905502" cy="4919920"/>
            <a:chOff x="0" y="84343"/>
            <a:chExt cx="6540669" cy="6559892"/>
          </a:xfrm>
        </p:grpSpPr>
        <p:sp>
          <p:nvSpPr>
            <p:cNvPr id="8" name="TextBox 8"/>
            <p:cNvSpPr txBox="1"/>
            <p:nvPr/>
          </p:nvSpPr>
          <p:spPr>
            <a:xfrm>
              <a:off x="0" y="5399022"/>
              <a:ext cx="6540669" cy="1245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68"/>
                </a:lnSpc>
              </a:pPr>
              <a:endParaRPr lang="en-US" sz="2691" dirty="0">
                <a:solidFill>
                  <a:srgbClr val="FFFFFF"/>
                </a:solidFill>
                <a:highlight>
                  <a:srgbClr val="FFFF00"/>
                </a:highlight>
                <a:latin typeface="Inter"/>
              </a:endParaRPr>
            </a:p>
            <a:p>
              <a:pPr>
                <a:lnSpc>
                  <a:spcPts val="3768"/>
                </a:lnSpc>
              </a:pPr>
              <a:endParaRPr lang="en-US" sz="2691" dirty="0">
                <a:solidFill>
                  <a:srgbClr val="FFFFFF"/>
                </a:solidFill>
                <a:highlight>
                  <a:srgbClr val="FFFF00"/>
                </a:highlight>
                <a:latin typeface="Inter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4343"/>
              <a:ext cx="6540669" cy="4802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9680"/>
                </a:lnSpc>
                <a:spcBef>
                  <a:spcPct val="0"/>
                </a:spcBef>
              </a:pPr>
              <a:r>
                <a:rPr lang="en-US" sz="6000" spc="-88" dirty="0">
                  <a:solidFill>
                    <a:srgbClr val="FFFFFF"/>
                  </a:solidFill>
                  <a:latin typeface="Inter"/>
                </a:rPr>
                <a:t>Two regional reference approaches</a:t>
              </a:r>
              <a:endParaRPr lang="en-US" sz="6000" spc="-88" dirty="0">
                <a:solidFill>
                  <a:srgbClr val="FFFFFF"/>
                </a:solidFill>
                <a:highlight>
                  <a:srgbClr val="FFFF00"/>
                </a:highlight>
                <a:latin typeface="Inter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52429" y="3354495"/>
            <a:ext cx="4229971" cy="5204537"/>
            <a:chOff x="-51961" y="-57151"/>
            <a:chExt cx="5639961" cy="3128773"/>
          </a:xfrm>
        </p:grpSpPr>
        <p:sp>
          <p:nvSpPr>
            <p:cNvPr id="11" name="TextBox 11"/>
            <p:cNvSpPr txBox="1"/>
            <p:nvPr/>
          </p:nvSpPr>
          <p:spPr>
            <a:xfrm>
              <a:off x="-51961" y="740322"/>
              <a:ext cx="5403161" cy="2331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LA Referencia is a Latin American network of open access repositories. </a:t>
              </a:r>
            </a:p>
            <a:p>
              <a:endParaRPr lang="es-MX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It supports national Open Access strategies in Latin America through a platform with interoperability standards, sharing and giving visibility to the scientific production generated in institutions of higher education and scientific research.</a:t>
              </a:r>
            </a:p>
            <a:p>
              <a:endParaRPr lang="es-MX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&gt; 12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countries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form LA Referencia: Argentina, Brazil, Chile, Costa Rica, Colombia, Ecuador, El Salvador, Spain, Mexico, Panama, Peru and Uruguay.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1"/>
              <a:ext cx="5588000" cy="6054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69"/>
                </a:lnSpc>
              </a:pPr>
              <a:r>
                <a:rPr lang="es-MX" sz="1400" dirty="0">
                  <a:solidFill>
                    <a:schemeClr val="bg2">
                      <a:lumMod val="50000"/>
                    </a:schemeClr>
                  </a:solidFill>
                  <a:latin typeface="Inter Bold"/>
                </a:rPr>
                <a:t>THE FEDERATED NETWORK OF INSTITUTIONAL REPOSITORIES OF SCIENTIFIC PUBLICATIONS</a:t>
              </a:r>
              <a:endParaRPr lang="en-US" sz="1400" dirty="0">
                <a:solidFill>
                  <a:schemeClr val="bg2">
                    <a:lumMod val="50000"/>
                  </a:schemeClr>
                </a:solidFill>
                <a:latin typeface="Inter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79517" y="3388741"/>
            <a:ext cx="4170212" cy="5885506"/>
            <a:chOff x="0" y="-28575"/>
            <a:chExt cx="5560283" cy="784733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540124"/>
              <a:ext cx="5560283" cy="62786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Open Access journal index and article-hosting platform for Diamond OA publishing. It begun in 2002.</a:t>
              </a:r>
            </a:p>
            <a:p>
              <a:b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Includes journal quality assessment processes, full-text articles' hosting, automatic editorial workflow technology, metrics, and author-level services.</a:t>
              </a:r>
            </a:p>
            <a:p>
              <a:b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</a:br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1,460 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Open Access peer-reviewed journals published by </a:t>
              </a:r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706 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institutions from </a:t>
              </a:r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31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countries </a:t>
              </a:r>
            </a:p>
            <a:p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&gt;750,000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full-text articles in several different languages authored by </a:t>
              </a:r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1.8 million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authors from </a:t>
              </a:r>
              <a:r>
                <a:rPr lang="es-MX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150</a:t>
              </a:r>
              <a:r>
                <a:rPr lang="es-MX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countries.</a:t>
              </a:r>
            </a:p>
            <a:p>
              <a:br>
                <a:rPr lang="es-MX" dirty="0"/>
              </a:br>
              <a:endParaRPr lang="en-US" sz="1800" dirty="0">
                <a:solidFill>
                  <a:srgbClr val="000000"/>
                </a:solidFill>
                <a:latin typeface="Inte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5560283" cy="1253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5"/>
                </a:lnSpc>
              </a:pPr>
              <a:r>
                <a:rPr lang="es-MX" sz="1400" dirty="0">
                  <a:solidFill>
                    <a:schemeClr val="bg2">
                      <a:lumMod val="50000"/>
                    </a:schemeClr>
                  </a:solidFill>
                  <a:latin typeface="Inter Bold"/>
                </a:rPr>
                <a:t>OPEN INFRASTRUCTURE FOR ADVANCING DIAMOND OPEN ACCESS PUBLISHING</a:t>
              </a:r>
              <a:endParaRPr lang="en-US" sz="1400" dirty="0">
                <a:solidFill>
                  <a:schemeClr val="bg2">
                    <a:lumMod val="50000"/>
                  </a:schemeClr>
                </a:solidFill>
                <a:latin typeface="Inter Bold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AFD186F0-4143-7946-8C69-AAF771079F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290" y="2346682"/>
            <a:ext cx="3168650" cy="6731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C0D11AF-F7B5-794F-8F86-7F206C5778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9517" y="2202469"/>
            <a:ext cx="4170212" cy="96152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441FB93-2423-8948-A3B8-07160A4AA54B}"/>
              </a:ext>
            </a:extLst>
          </p:cNvPr>
          <p:cNvSpPr/>
          <p:nvPr/>
        </p:nvSpPr>
        <p:spPr>
          <a:xfrm>
            <a:off x="1438853" y="2056865"/>
            <a:ext cx="1501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The normalization and quality assurance of the data has been carried out by more than 30 people for almost two decades.</a:t>
            </a:r>
          </a:p>
          <a:p>
            <a:r>
              <a:rPr lang="en-GB" sz="2000" dirty="0"/>
              <a:t>Redalyc have developed in-house programs to assist in the following processes.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59BA2B9-8194-524C-8725-6970AF9A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37" y="639753"/>
            <a:ext cx="8229600" cy="1143000"/>
          </a:xfrm>
        </p:spPr>
        <p:txBody>
          <a:bodyPr/>
          <a:lstStyle/>
          <a:p>
            <a:r>
              <a:rPr lang="en-GB" dirty="0"/>
              <a:t>DATA PROCESSING AT REDALYC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C9AA37F-6A4E-9347-BF0E-99322982E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514" y="2935488"/>
            <a:ext cx="14814550" cy="6862284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6E3BBFB3-9572-9342-8D4A-8EC17AAAA023}"/>
              </a:ext>
            </a:extLst>
          </p:cNvPr>
          <p:cNvSpPr/>
          <p:nvPr/>
        </p:nvSpPr>
        <p:spPr>
          <a:xfrm>
            <a:off x="2786815" y="3733800"/>
            <a:ext cx="2891314" cy="26328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94A2E47-A05D-AD4F-9B32-0C70B633AE3E}"/>
              </a:ext>
            </a:extLst>
          </p:cNvPr>
          <p:cNvSpPr/>
          <p:nvPr/>
        </p:nvSpPr>
        <p:spPr>
          <a:xfrm>
            <a:off x="8271163" y="3879576"/>
            <a:ext cx="2590800" cy="2209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4215941-9092-6443-897F-9A16AD170FB4}"/>
              </a:ext>
            </a:extLst>
          </p:cNvPr>
          <p:cNvSpPr/>
          <p:nvPr/>
        </p:nvSpPr>
        <p:spPr>
          <a:xfrm>
            <a:off x="13466574" y="3945315"/>
            <a:ext cx="2590800" cy="2209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97F3345-9239-F94C-BDD6-C11992443813}"/>
              </a:ext>
            </a:extLst>
          </p:cNvPr>
          <p:cNvSpPr txBox="1"/>
          <p:nvPr/>
        </p:nvSpPr>
        <p:spPr>
          <a:xfrm>
            <a:off x="8686800" y="4762500"/>
            <a:ext cx="19675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normalization</a:t>
            </a:r>
            <a:endParaRPr lang="en-US" altLang="es-MX" dirty="0">
              <a:solidFill>
                <a:srgbClr val="7F7F7F"/>
              </a:solidFill>
              <a:latin typeface="Abadi MT Condensed Light" panose="020B0306030101010103" pitchFamily="34" charset="77"/>
              <a:ea typeface="ＭＳ Ｐゴシック" panose="020B0600070205080204" pitchFamily="34" charset="-128"/>
            </a:endParaRP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n-US" alt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Author affiliations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n-US" alt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Countries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n-US" alt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Journals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n-US" alt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Disciplines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n-US" alt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Dates 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n-US" alt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Language</a:t>
            </a:r>
          </a:p>
          <a:p>
            <a:endParaRPr lang="en-GB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B943F22-AB4E-B544-ABBE-1DED6FA05B16}"/>
              </a:ext>
            </a:extLst>
          </p:cNvPr>
          <p:cNvSpPr txBox="1"/>
          <p:nvPr/>
        </p:nvSpPr>
        <p:spPr>
          <a:xfrm>
            <a:off x="3348436" y="4926064"/>
            <a:ext cx="1765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Journal selection</a:t>
            </a:r>
          </a:p>
          <a:p>
            <a:pPr algn="ctr"/>
            <a:r>
              <a:rPr lang="en-GB" dirty="0"/>
              <a:t>Quality control </a:t>
            </a:r>
          </a:p>
          <a:p>
            <a:pPr algn="ctr"/>
            <a:r>
              <a:rPr lang="en-GB" dirty="0"/>
              <a:t>Data extraction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5CF1CF0-D14F-2E4C-B0A4-DFECAAFEE7AB}"/>
              </a:ext>
            </a:extLst>
          </p:cNvPr>
          <p:cNvSpPr txBox="1"/>
          <p:nvPr/>
        </p:nvSpPr>
        <p:spPr>
          <a:xfrm>
            <a:off x="13529008" y="5050215"/>
            <a:ext cx="26461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relational integration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n-US" alt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Unique keys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Functional dependencies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Redundancy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7F7F7F"/>
                </a:solidFill>
                <a:latin typeface="Abadi MT Condensed Light" panose="020B0306030101010103" pitchFamily="34" charset="77"/>
                <a:ea typeface="ＭＳ Ｐゴシック" panose="020B0600070205080204" pitchFamily="34" charset="-128"/>
              </a:rPr>
              <a:t>Logical store</a:t>
            </a:r>
          </a:p>
          <a:p>
            <a:pPr marL="312738" lvl="1" indent="-285750">
              <a:buFont typeface="Arial" panose="020B0604020202020204" pitchFamily="34" charset="0"/>
              <a:buChar char="•"/>
            </a:pPr>
            <a:endParaRPr lang="en-US" altLang="es-MX" dirty="0">
              <a:solidFill>
                <a:srgbClr val="7F7F7F"/>
              </a:solidFill>
              <a:latin typeface="Abadi MT Condensed Light" panose="020B0306030101010103" pitchFamily="34" charset="77"/>
              <a:ea typeface="ＭＳ Ｐゴシック" panose="020B0600070205080204" pitchFamily="34" charset="-128"/>
            </a:endParaRPr>
          </a:p>
          <a:p>
            <a:endParaRPr lang="en-GB" dirty="0"/>
          </a:p>
        </p:txBody>
      </p:sp>
      <p:pic>
        <p:nvPicPr>
          <p:cNvPr id="3082" name="Picture 10" descr="Scientific Literature">
            <a:extLst>
              <a:ext uri="{FF2B5EF4-FFF2-40B4-BE49-F238E27FC236}">
                <a16:creationId xmlns:a16="http://schemas.microsoft.com/office/drawing/2014/main" id="{90EE3D6B-646E-5340-8336-EE2BD2D8F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1537" y="3733800"/>
            <a:ext cx="1081869" cy="8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lational - Free computer icons">
            <a:extLst>
              <a:ext uri="{FF2B5EF4-FFF2-40B4-BE49-F238E27FC236}">
                <a16:creationId xmlns:a16="http://schemas.microsoft.com/office/drawing/2014/main" id="{DF083B20-73C0-2045-8B12-FFC7B3EB0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1885" y="3748768"/>
            <a:ext cx="1069155" cy="10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dbms Icon #188299 - Free Icons Library">
            <a:extLst>
              <a:ext uri="{FF2B5EF4-FFF2-40B4-BE49-F238E27FC236}">
                <a16:creationId xmlns:a16="http://schemas.microsoft.com/office/drawing/2014/main" id="{5C22DB1B-FA5B-144B-ACDA-34C67B59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4553" y="3733800"/>
            <a:ext cx="1034472" cy="10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8573753-6AEF-DD46-A96A-CA083C63B7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4809" y="7606786"/>
            <a:ext cx="2045375" cy="471602"/>
          </a:xfrm>
          <a:prstGeom prst="rect">
            <a:avLst/>
          </a:prstGeom>
        </p:spPr>
      </p:pic>
      <p:sp>
        <p:nvSpPr>
          <p:cNvPr id="22" name="AutoShape 3">
            <a:extLst>
              <a:ext uri="{FF2B5EF4-FFF2-40B4-BE49-F238E27FC236}">
                <a16:creationId xmlns:a16="http://schemas.microsoft.com/office/drawing/2014/main" id="{F6411117-E86A-5643-BF76-04ADB8C71473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2199101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5F185E-1636-164E-AC68-5D9E08DD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100"/>
            <a:ext cx="149352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Scientific output published in Diamond OA journals indexed by Redalyc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284C4C-9873-B74C-900F-209728C54C07}"/>
              </a:ext>
            </a:extLst>
          </p:cNvPr>
          <p:cNvSpPr txBox="1"/>
          <p:nvPr/>
        </p:nvSpPr>
        <p:spPr>
          <a:xfrm>
            <a:off x="1066800" y="2476500"/>
            <a:ext cx="6328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50.271 institutions with articles in Redalyc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2845762-D32A-E846-A567-C9F4DBDF69FA}"/>
              </a:ext>
            </a:extLst>
          </p:cNvPr>
          <p:cNvSpPr txBox="1"/>
          <p:nvPr/>
        </p:nvSpPr>
        <p:spPr>
          <a:xfrm flipH="1">
            <a:off x="1046018" y="3450204"/>
            <a:ext cx="4145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20 institutions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65E180-06FA-CF41-ACC6-B7C164A6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18" y="3914120"/>
            <a:ext cx="7065818" cy="55969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FC82F8-99AB-7546-AED4-39C6BB4C9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935" y="2171613"/>
            <a:ext cx="9211536" cy="7339445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07CC241D-890C-B748-B8B1-B4519AD16A5B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1084121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FD8B46-F1DA-FA4A-8ADD-656DEACA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647700"/>
            <a:ext cx="15925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From a construction of a database system for Diamond OA journal articles</a:t>
            </a:r>
            <a:br>
              <a:rPr lang="en-GB" dirty="0"/>
            </a:br>
            <a:r>
              <a:rPr lang="en-GB" dirty="0"/>
              <a:t>…  to a deconstruction of data fragments by institutions and countries</a:t>
            </a:r>
          </a:p>
        </p:txBody>
      </p:sp>
      <p:pic>
        <p:nvPicPr>
          <p:cNvPr id="3" name="Picture 2" descr="letter R shaped data block. version with red cubes. 3d pixel style vector  illustration. vector de Stock | Adobe Stock">
            <a:extLst>
              <a:ext uri="{FF2B5EF4-FFF2-40B4-BE49-F238E27FC236}">
                <a16:creationId xmlns:a16="http://schemas.microsoft.com/office/drawing/2014/main" id="{B7E707B5-3417-7846-9A5D-10BC56C3D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9000" y="2095500"/>
            <a:ext cx="6793945" cy="713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racle Text">
            <a:extLst>
              <a:ext uri="{FF2B5EF4-FFF2-40B4-BE49-F238E27FC236}">
                <a16:creationId xmlns:a16="http://schemas.microsoft.com/office/drawing/2014/main" id="{413A5EB2-53DE-D54C-A320-B25BA438A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250" y="2057400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M Templates | Oracle México">
            <a:extLst>
              <a:ext uri="{FF2B5EF4-FFF2-40B4-BE49-F238E27FC236}">
                <a16:creationId xmlns:a16="http://schemas.microsoft.com/office/drawing/2014/main" id="{C2202706-43A9-8F4B-B30C-934122DCC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502437"/>
            <a:ext cx="52197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ownload Red Curved Arrow Png Image Freeuse - Curved Red Arrow Png PNG  Image with No Background - PNGkey.com">
            <a:extLst>
              <a:ext uri="{FF2B5EF4-FFF2-40B4-BE49-F238E27FC236}">
                <a16:creationId xmlns:a16="http://schemas.microsoft.com/office/drawing/2014/main" id="{FC060D0C-9B91-9448-A5AF-CD33E1862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036018">
            <a:off x="7625298" y="4370488"/>
            <a:ext cx="2093615" cy="258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1B2A0E4-8709-F845-AC88-AB97ABC105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017" y="8305800"/>
            <a:ext cx="1487183" cy="3429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45724E0-9F68-AB4C-888D-2772E7B405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2758" y="4502437"/>
            <a:ext cx="391321" cy="64106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A7CD956-BC7E-9E4B-B6E5-1159489E3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905" y="4502437"/>
            <a:ext cx="391321" cy="64106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61A2029-A3E0-C34B-BA95-42B4122C4A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755" y="4502437"/>
            <a:ext cx="391321" cy="64106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CDADE07-9141-2E49-A53B-819E84AFF4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614" y="4502437"/>
            <a:ext cx="391321" cy="641063"/>
          </a:xfrm>
          <a:prstGeom prst="rect">
            <a:avLst/>
          </a:prstGeom>
        </p:spPr>
      </p:pic>
      <p:sp>
        <p:nvSpPr>
          <p:cNvPr id="27" name="AutoShape 3">
            <a:extLst>
              <a:ext uri="{FF2B5EF4-FFF2-40B4-BE49-F238E27FC236}">
                <a16:creationId xmlns:a16="http://schemas.microsoft.com/office/drawing/2014/main" id="{268A04E5-2F09-7742-B93A-DF6A601B7068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2109101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ggregate icon Stock Illustrations, Images &amp; Vectors | Shutterstock">
            <a:extLst>
              <a:ext uri="{FF2B5EF4-FFF2-40B4-BE49-F238E27FC236}">
                <a16:creationId xmlns:a16="http://schemas.microsoft.com/office/drawing/2014/main" id="{F774D4D1-1AAA-064F-8411-85964A054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91438" y="6299646"/>
            <a:ext cx="1981200" cy="171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246B28-12E3-9140-935E-CE0159E650F5}"/>
              </a:ext>
            </a:extLst>
          </p:cNvPr>
          <p:cNvSpPr txBox="1"/>
          <p:nvPr/>
        </p:nvSpPr>
        <p:spPr>
          <a:xfrm>
            <a:off x="1752600" y="7840997"/>
            <a:ext cx="473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Redalyc data, at institutional and country levels, is openly available   </a:t>
            </a:r>
          </a:p>
        </p:txBody>
      </p:sp>
      <p:pic>
        <p:nvPicPr>
          <p:cNvPr id="2050" name="Picture 2" descr="Institutional repository concept icon Royalty Free Vector">
            <a:extLst>
              <a:ext uri="{FF2B5EF4-FFF2-40B4-BE49-F238E27FC236}">
                <a16:creationId xmlns:a16="http://schemas.microsoft.com/office/drawing/2014/main" id="{B0C50EC9-BA49-9B4C-9D52-6AB171236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41723" y="2196480"/>
            <a:ext cx="1744411" cy="14645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FB831F0-868F-084F-8064-127F3C1E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3" y="576467"/>
            <a:ext cx="17678400" cy="1143000"/>
          </a:xfrm>
        </p:spPr>
        <p:txBody>
          <a:bodyPr>
            <a:normAutofit/>
          </a:bodyPr>
          <a:lstStyle/>
          <a:p>
            <a:r>
              <a:rPr lang="en-GB" sz="5400" dirty="0"/>
              <a:t>Diamond OA journal articles data from Redalyc to repositories </a:t>
            </a:r>
          </a:p>
        </p:txBody>
      </p:sp>
      <p:pic>
        <p:nvPicPr>
          <p:cNvPr id="2052" name="Picture 4" descr="58 Repository Drawing Illustrations &amp; Clip Art - iStock">
            <a:extLst>
              <a:ext uri="{FF2B5EF4-FFF2-40B4-BE49-F238E27FC236}">
                <a16:creationId xmlns:a16="http://schemas.microsoft.com/office/drawing/2014/main" id="{2734CED1-9E46-7142-8A59-A4F737EC8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91250" y="3231928"/>
            <a:ext cx="1917699" cy="19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81B46B0-61F1-784A-82D0-232707BDF972}"/>
              </a:ext>
            </a:extLst>
          </p:cNvPr>
          <p:cNvSpPr txBox="1"/>
          <p:nvPr/>
        </p:nvSpPr>
        <p:spPr>
          <a:xfrm>
            <a:off x="15812032" y="5143500"/>
            <a:ext cx="21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National repositories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681D42A-E6ED-884F-920A-72E6C4A6DCD7}"/>
              </a:ext>
            </a:extLst>
          </p:cNvPr>
          <p:cNvSpPr txBox="1"/>
          <p:nvPr/>
        </p:nvSpPr>
        <p:spPr>
          <a:xfrm>
            <a:off x="13272145" y="3731944"/>
            <a:ext cx="248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Institutional repositories</a:t>
            </a:r>
          </a:p>
        </p:txBody>
      </p:sp>
      <p:pic>
        <p:nvPicPr>
          <p:cNvPr id="2054" name="Picture 6" descr="Global network icon Royalty Free Vector Image - VectorStock">
            <a:extLst>
              <a:ext uri="{FF2B5EF4-FFF2-40B4-BE49-F238E27FC236}">
                <a16:creationId xmlns:a16="http://schemas.microsoft.com/office/drawing/2014/main" id="{D7404363-7E8D-AE4B-9404-08A44E965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93495" y="4969886"/>
            <a:ext cx="1681226" cy="179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D19D31C-14EF-0843-83FB-C0674CA6EF99}"/>
              </a:ext>
            </a:extLst>
          </p:cNvPr>
          <p:cNvSpPr txBox="1"/>
          <p:nvPr/>
        </p:nvSpPr>
        <p:spPr>
          <a:xfrm>
            <a:off x="13287356" y="6785628"/>
            <a:ext cx="249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Networks of repositories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7C4EDFC-7ADD-4B4C-85D5-AE2A862DF562}"/>
              </a:ext>
            </a:extLst>
          </p:cNvPr>
          <p:cNvSpPr txBox="1"/>
          <p:nvPr/>
        </p:nvSpPr>
        <p:spPr>
          <a:xfrm>
            <a:off x="16231890" y="8010274"/>
            <a:ext cx="130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Aggregators</a:t>
            </a:r>
          </a:p>
        </p:txBody>
      </p:sp>
      <p:pic>
        <p:nvPicPr>
          <p:cNvPr id="2058" name="Picture 10" descr="115 Aggregator Icon Stock Photos, Pictures &amp; Royalty-Free Images - iStock">
            <a:extLst>
              <a:ext uri="{FF2B5EF4-FFF2-40B4-BE49-F238E27FC236}">
                <a16:creationId xmlns:a16="http://schemas.microsoft.com/office/drawing/2014/main" id="{A93F732F-7F97-CC45-85CC-33CAE567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1013" y="4483899"/>
            <a:ext cx="2732810" cy="273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96576DB-0235-5148-83C5-B58E3FD91BCA}"/>
              </a:ext>
            </a:extLst>
          </p:cNvPr>
          <p:cNvSpPr/>
          <p:nvPr/>
        </p:nvSpPr>
        <p:spPr>
          <a:xfrm>
            <a:off x="7452079" y="4483899"/>
            <a:ext cx="2732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OAI-PMH data provider (base URL) </a:t>
            </a:r>
          </a:p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per institution </a:t>
            </a:r>
          </a:p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(more than 10 thousand data providers)</a:t>
            </a:r>
            <a:endParaRPr lang="es-ES" altLang="es-MX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9EFD33-31A2-524E-8AA2-EE956A8EFF1A}"/>
              </a:ext>
            </a:extLst>
          </p:cNvPr>
          <p:cNvSpPr/>
          <p:nvPr/>
        </p:nvSpPr>
        <p:spPr>
          <a:xfrm>
            <a:off x="7424965" y="6151548"/>
            <a:ext cx="2171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OAI-PMH data provider (base URL) </a:t>
            </a:r>
          </a:p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per country node </a:t>
            </a:r>
            <a:endParaRPr lang="es-ES" altLang="es-MX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3" name="Picture 2" descr="letter R shaped data block. version with red cubes. 3d pixel style vector  illustration. vector de Stock | Adobe Stock">
            <a:extLst>
              <a:ext uri="{FF2B5EF4-FFF2-40B4-BE49-F238E27FC236}">
                <a16:creationId xmlns:a16="http://schemas.microsoft.com/office/drawing/2014/main" id="{06A9500F-09D0-B246-BB62-625476E94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7638" y="4012315"/>
            <a:ext cx="3581518" cy="37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3">
            <a:extLst>
              <a:ext uri="{FF2B5EF4-FFF2-40B4-BE49-F238E27FC236}">
                <a16:creationId xmlns:a16="http://schemas.microsoft.com/office/drawing/2014/main" id="{A781A791-76E4-384C-9405-B53EB29B25DA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95038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 R shaped data block. version with red cubes. 3d pixel style vector  illustration. vector de Stock | Adobe Stock">
            <a:extLst>
              <a:ext uri="{FF2B5EF4-FFF2-40B4-BE49-F238E27FC236}">
                <a16:creationId xmlns:a16="http://schemas.microsoft.com/office/drawing/2014/main" id="{846FDF58-4B4D-7846-99F5-E7F74C36F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088" y="3262175"/>
            <a:ext cx="3581518" cy="37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2246B28-12E3-9140-935E-CE0159E650F5}"/>
              </a:ext>
            </a:extLst>
          </p:cNvPr>
          <p:cNvSpPr txBox="1"/>
          <p:nvPr/>
        </p:nvSpPr>
        <p:spPr>
          <a:xfrm>
            <a:off x="970088" y="7298623"/>
            <a:ext cx="473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Redalyc data, at institutional and country levels, is openly available  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B831F0-868F-084F-8064-127F3C1E0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03" y="576467"/>
            <a:ext cx="17678400" cy="1143000"/>
          </a:xfrm>
        </p:spPr>
        <p:txBody>
          <a:bodyPr>
            <a:normAutofit/>
          </a:bodyPr>
          <a:lstStyle/>
          <a:p>
            <a:r>
              <a:rPr lang="en-GB" sz="5400" dirty="0"/>
              <a:t>Diamond OA journal articles data from Redalyc to repositories </a:t>
            </a:r>
          </a:p>
        </p:txBody>
      </p:sp>
      <p:pic>
        <p:nvPicPr>
          <p:cNvPr id="2058" name="Picture 10" descr="115 Aggregator Icon Stock Photos, Pictures &amp; Royalty-Free Images - iStock">
            <a:extLst>
              <a:ext uri="{FF2B5EF4-FFF2-40B4-BE49-F238E27FC236}">
                <a16:creationId xmlns:a16="http://schemas.microsoft.com/office/drawing/2014/main" id="{A93F732F-7F97-CC45-85CC-33CAE567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7329" y="3955473"/>
            <a:ext cx="2732810" cy="273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96576DB-0235-5148-83C5-B58E3FD91BCA}"/>
              </a:ext>
            </a:extLst>
          </p:cNvPr>
          <p:cNvSpPr/>
          <p:nvPr/>
        </p:nvSpPr>
        <p:spPr>
          <a:xfrm>
            <a:off x="5298395" y="3955473"/>
            <a:ext cx="2732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OAI-PMH data provider (base URL) </a:t>
            </a:r>
          </a:p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per institution </a:t>
            </a:r>
          </a:p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(more than 10 thousand data providers)</a:t>
            </a:r>
            <a:endParaRPr lang="es-ES" altLang="es-MX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D9EFD33-31A2-524E-8AA2-EE956A8EFF1A}"/>
              </a:ext>
            </a:extLst>
          </p:cNvPr>
          <p:cNvSpPr/>
          <p:nvPr/>
        </p:nvSpPr>
        <p:spPr>
          <a:xfrm>
            <a:off x="5271281" y="5623122"/>
            <a:ext cx="2171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OAI-PMH data provider (base URL) </a:t>
            </a:r>
          </a:p>
          <a:p>
            <a:r>
              <a:rPr lang="en-US" altLang="es-MX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panose="020B0600070205080204" pitchFamily="34" charset="-128"/>
              </a:rPr>
              <a:t>per country node </a:t>
            </a:r>
            <a:endParaRPr lang="es-ES" altLang="es-MX" dirty="0">
              <a:solidFill>
                <a:schemeClr val="tx1">
                  <a:lumMod val="50000"/>
                  <a:lumOff val="50000"/>
                </a:schemeClr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146" name="Picture 2" descr="LAReferenciaMapa">
            <a:extLst>
              <a:ext uri="{FF2B5EF4-FFF2-40B4-BE49-F238E27FC236}">
                <a16:creationId xmlns:a16="http://schemas.microsoft.com/office/drawing/2014/main" id="{7D4F8332-D3A8-1740-800B-49A2CBC93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6928" y="3207869"/>
            <a:ext cx="7301072" cy="44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FFE2CB4-A4B9-0D4C-A5A8-0D97ECA7D7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0" y="8267700"/>
            <a:ext cx="2559050" cy="54360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5A722A0-6558-2240-A5A5-6607AFD177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88" y="8267700"/>
            <a:ext cx="2045375" cy="471602"/>
          </a:xfrm>
          <a:prstGeom prst="rect">
            <a:avLst/>
          </a:prstGeom>
        </p:spPr>
      </p:pic>
      <p:sp>
        <p:nvSpPr>
          <p:cNvPr id="20" name="AutoShape 3">
            <a:extLst>
              <a:ext uri="{FF2B5EF4-FFF2-40B4-BE49-F238E27FC236}">
                <a16:creationId xmlns:a16="http://schemas.microsoft.com/office/drawing/2014/main" id="{0401E4AB-EAB7-8D44-B25B-2D4A29F67E37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940334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A58652-255E-D046-8E26-3AFCCB9BC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2" name="AutoShape 5">
            <a:extLst>
              <a:ext uri="{FF2B5EF4-FFF2-40B4-BE49-F238E27FC236}">
                <a16:creationId xmlns:a16="http://schemas.microsoft.com/office/drawing/2014/main" id="{AF023295-F721-B747-A097-421058385762}"/>
              </a:ext>
            </a:extLst>
          </p:cNvPr>
          <p:cNvSpPr/>
          <p:nvPr/>
        </p:nvSpPr>
        <p:spPr>
          <a:xfrm>
            <a:off x="0" y="419100"/>
            <a:ext cx="18288000" cy="1393076"/>
          </a:xfrm>
          <a:prstGeom prst="rect">
            <a:avLst/>
          </a:prstGeom>
          <a:solidFill>
            <a:srgbClr val="FF2C42">
              <a:alpha val="94000"/>
            </a:srgbClr>
          </a:solidFill>
        </p:spPr>
        <p:txBody>
          <a:bodyPr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E39C54-33DB-F24F-A511-AD0D15438F62}"/>
              </a:ext>
            </a:extLst>
          </p:cNvPr>
          <p:cNvSpPr/>
          <p:nvPr/>
        </p:nvSpPr>
        <p:spPr>
          <a:xfrm>
            <a:off x="172081" y="3565605"/>
            <a:ext cx="3256919" cy="2308324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Interoperability of the green and diamond routes </a:t>
            </a:r>
            <a:r>
              <a:rPr lang="es-MX" sz="2400" dirty="0"/>
              <a:t>that will improve </a:t>
            </a:r>
            <a:r>
              <a:rPr lang="es-MX" sz="2400" b="1" dirty="0"/>
              <a:t>visibility and contribute to new forms of scientific evaluation.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7134DF2-161B-954B-A34D-6522E778566F}"/>
              </a:ext>
            </a:extLst>
          </p:cNvPr>
          <p:cNvSpPr/>
          <p:nvPr/>
        </p:nvSpPr>
        <p:spPr>
          <a:xfrm>
            <a:off x="3590491" y="2212315"/>
            <a:ext cx="5943600" cy="156966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Diamond Open Access content available in Institutional Repositories,</a:t>
            </a:r>
            <a:r>
              <a:rPr lang="es-MX" sz="2400" dirty="0"/>
              <a:t> in national nodes and in LA Referencia, as well as in </a:t>
            </a:r>
            <a:r>
              <a:rPr lang="es-MX" sz="2400" b="1" dirty="0"/>
              <a:t>evaluation systems and CRIS platforms.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366C360-4DBC-264A-9177-5EE495476315}"/>
              </a:ext>
            </a:extLst>
          </p:cNvPr>
          <p:cNvSpPr/>
          <p:nvPr/>
        </p:nvSpPr>
        <p:spPr>
          <a:xfrm>
            <a:off x="12649200" y="7820317"/>
            <a:ext cx="5330946" cy="156966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MX" sz="2400" dirty="0"/>
              <a:t>Development of </a:t>
            </a:r>
            <a:r>
              <a:rPr lang="es-MX" sz="2400" b="1" dirty="0"/>
              <a:t>open software that improves the quality of metadata</a:t>
            </a:r>
            <a:r>
              <a:rPr lang="es-MX" sz="2400" dirty="0"/>
              <a:t>, compliance with international guidelines, preservation and retrieval</a:t>
            </a:r>
            <a:endParaRPr lang="es-MX" sz="2400" b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62D3F4D-C05A-9049-8E4C-DB6D89FC0565}"/>
              </a:ext>
            </a:extLst>
          </p:cNvPr>
          <p:cNvSpPr/>
          <p:nvPr/>
        </p:nvSpPr>
        <p:spPr>
          <a:xfrm>
            <a:off x="5791200" y="6819900"/>
            <a:ext cx="5636514" cy="193899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s-MX" sz="2400" dirty="0"/>
              <a:t>Spaces </a:t>
            </a:r>
            <a:r>
              <a:rPr lang="es-MX" sz="2400" b="1" dirty="0"/>
              <a:t>for discussion and exchange with other initiatives</a:t>
            </a:r>
            <a:r>
              <a:rPr lang="es-MX" sz="2400" dirty="0"/>
              <a:t> to contribute to the </a:t>
            </a:r>
            <a:r>
              <a:rPr lang="es-MX" sz="2400" b="1" dirty="0"/>
              <a:t>design of new metrics and mechanisms for the evaluation of research </a:t>
            </a:r>
            <a:r>
              <a:rPr lang="es-MX" sz="2400" dirty="0"/>
              <a:t>based on the inputs, outputs and Open Science processes.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CF5103D-84EE-F847-B9B2-035AED0C5FB7}"/>
              </a:ext>
            </a:extLst>
          </p:cNvPr>
          <p:cNvSpPr/>
          <p:nvPr/>
        </p:nvSpPr>
        <p:spPr>
          <a:xfrm>
            <a:off x="788347" y="469307"/>
            <a:ext cx="167113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Framework of collaboration for the consolidation of a </a:t>
            </a:r>
            <a:r>
              <a:rPr lang="es-MX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 Open Science Ecosystem</a:t>
            </a:r>
            <a:endParaRPr lang="en-GB" sz="3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650CAA-9146-1B46-B16D-346B4142F156}"/>
              </a:ext>
            </a:extLst>
          </p:cNvPr>
          <p:cNvSpPr/>
          <p:nvPr/>
        </p:nvSpPr>
        <p:spPr>
          <a:xfrm>
            <a:off x="788347" y="1165845"/>
            <a:ext cx="10079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 the aim of generating </a:t>
            </a:r>
            <a:r>
              <a:rPr lang="es-MX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 public goods</a:t>
            </a:r>
            <a:endParaRPr lang="en-GB" sz="3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A103F6F-1207-3A40-9E23-7EED2DD320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050" y="8641174"/>
            <a:ext cx="4187795" cy="96557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42A194A-B31D-4748-BAC6-1C128BF229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633" y="8672288"/>
            <a:ext cx="4153288" cy="88226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BF26B8B-59A7-0245-9376-2B310664B0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21" y="8629451"/>
            <a:ext cx="2490438" cy="992692"/>
          </a:xfrm>
          <a:prstGeom prst="rect">
            <a:avLst/>
          </a:prstGeom>
        </p:spPr>
      </p:pic>
      <p:sp>
        <p:nvSpPr>
          <p:cNvPr id="18" name="AutoShape 3">
            <a:extLst>
              <a:ext uri="{FF2B5EF4-FFF2-40B4-BE49-F238E27FC236}">
                <a16:creationId xmlns:a16="http://schemas.microsoft.com/office/drawing/2014/main" id="{38B3EAD9-6629-8D41-A069-89D939DC75DF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104906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64B0543-8517-AA43-847F-AAE3BE356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1100" y="0"/>
            <a:ext cx="10325100" cy="103251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E04448A-3E73-9C44-8430-98F3A0634512}"/>
              </a:ext>
            </a:extLst>
          </p:cNvPr>
          <p:cNvSpPr txBox="1">
            <a:spLocks/>
          </p:cNvSpPr>
          <p:nvPr/>
        </p:nvSpPr>
        <p:spPr>
          <a:xfrm>
            <a:off x="11187545" y="2587650"/>
            <a:ext cx="436306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CE018D"/>
                </a:solidFill>
                <a:latin typeface="Barlow" charset="0"/>
                <a:ea typeface="Barlow" charset="0"/>
                <a:cs typeface="Barlow" charset="0"/>
              </a:defRPr>
            </a:lvl1pPr>
          </a:lstStyle>
          <a:p>
            <a:pPr algn="r"/>
            <a:r>
              <a:rPr lang="es-ES_tradnl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Thank</a:t>
            </a:r>
            <a:r>
              <a:rPr lang="es-ES_tradnl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s-ES_tradnl" sz="7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you</a:t>
            </a:r>
            <a:endParaRPr lang="es-ES_tradnl" sz="7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E3F6C0-9E58-8043-B940-72AAFC9EF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9021" y="8482005"/>
            <a:ext cx="647733" cy="2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C3129B7-A241-B145-A0E2-3888A3313B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8056" y="5681089"/>
            <a:ext cx="5162553" cy="1134013"/>
          </a:xfrm>
          <a:prstGeom prst="rect">
            <a:avLst/>
          </a:prstGeom>
        </p:spPr>
      </p:pic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1ECC9D9E-1BBD-B34D-B7B6-6ADD511773AE}"/>
              </a:ext>
            </a:extLst>
          </p:cNvPr>
          <p:cNvSpPr txBox="1">
            <a:spLocks/>
          </p:cNvSpPr>
          <p:nvPr/>
        </p:nvSpPr>
        <p:spPr>
          <a:xfrm>
            <a:off x="11201400" y="3924300"/>
            <a:ext cx="4363064" cy="4032299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rlow" charset="0"/>
                <a:cs typeface="Barlow" charset="0"/>
              </a:rPr>
              <a:t>Arianna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rlow" charset="0"/>
                <a:cs typeface="Barlow" charset="0"/>
              </a:rPr>
              <a:t>Becerril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rlow" charset="0"/>
                <a:cs typeface="Barlow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rlow" charset="0"/>
                <a:cs typeface="Barlow" charset="0"/>
              </a:rPr>
              <a:t>Garc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rlow" charset="0"/>
                <a:cs typeface="Barlow" charset="0"/>
              </a:rPr>
              <a:t>ía</a:t>
            </a:r>
            <a:endParaRPr lang="es-ES_tradnl" sz="1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Barlow" charset="0"/>
              <a:cs typeface="Barlow" charset="0"/>
            </a:endParaRPr>
          </a:p>
          <a:p>
            <a:pPr algn="r"/>
            <a:r>
              <a:rPr lang="es-ES_tradnl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arlow" charset="0"/>
                <a:cs typeface="Barlow" charset="0"/>
              </a:rPr>
              <a:t>arianna.becerril@redalyc.org</a:t>
            </a:r>
            <a:endParaRPr lang="es-ES_tradnl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Barlow" charset="0"/>
              <a:cs typeface="Barlow" charset="0"/>
            </a:endParaRPr>
          </a:p>
          <a:p>
            <a:pPr algn="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http://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www.redalyc.org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/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autor.oa?id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=25</a:t>
            </a:r>
          </a:p>
          <a:p>
            <a:pPr algn="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http://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orcid.org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/0000-0003-0278-8295</a:t>
            </a:r>
            <a:endParaRPr lang="es-ES_tradnl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Barlow" charset="0"/>
              <a:cs typeface="Barlow" charset="0"/>
            </a:endParaRPr>
          </a:p>
          <a:p>
            <a:pPr algn="r"/>
            <a:r>
              <a:rPr lang="es-ES_tradnl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@</a:t>
            </a:r>
            <a:r>
              <a:rPr lang="es-ES_tradnl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Barlow" charset="0"/>
                <a:cs typeface="Barlow" charset="0"/>
              </a:rPr>
              <a:t>ariannabec</a:t>
            </a:r>
            <a:endParaRPr lang="es-ES_tradnl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Barlow" charset="0"/>
              <a:cs typeface="Barlow" charset="0"/>
            </a:endParaRPr>
          </a:p>
          <a:p>
            <a:pPr algn="r"/>
            <a:endParaRPr lang="es-ES_tradnl" sz="1800" dirty="0">
              <a:solidFill>
                <a:schemeClr val="bg1">
                  <a:lumMod val="65000"/>
                </a:schemeClr>
              </a:solidFill>
              <a:latin typeface="+mj-lt"/>
              <a:ea typeface="DIN Condensed" charset="0"/>
              <a:cs typeface="DIN Condensed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ECAB9A42-81EF-1049-B900-3F336C77AF44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3393394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AF98D09-2E32-5C4D-AE4C-053DBD6D9A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3CC8EE2-FB82-C54D-B584-7B7494402E65}"/>
              </a:ext>
            </a:extLst>
          </p:cNvPr>
          <p:cNvSpPr txBox="1">
            <a:spLocks/>
          </p:cNvSpPr>
          <p:nvPr/>
        </p:nvSpPr>
        <p:spPr>
          <a:xfrm>
            <a:off x="3657600" y="1943100"/>
            <a:ext cx="12623720" cy="5878286"/>
          </a:xfrm>
          <a:prstGeom prst="rect">
            <a:avLst/>
          </a:prstGeom>
          <a:noFill/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discussion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on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Openness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should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go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beyond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how</a:t>
            </a:r>
            <a:r>
              <a:rPr lang="es-ES_tradnl" sz="4200" dirty="0">
                <a:solidFill>
                  <a:srgbClr val="FFFFFF"/>
                </a:solidFill>
              </a:rPr>
              <a:t> to </a:t>
            </a:r>
            <a:r>
              <a:rPr lang="es-ES_tradnl" sz="4200" dirty="0" err="1">
                <a:solidFill>
                  <a:srgbClr val="FFFFFF"/>
                </a:solidFill>
              </a:rPr>
              <a:t>achieve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openness</a:t>
            </a:r>
            <a:r>
              <a:rPr lang="es-ES_tradnl" sz="4200" dirty="0">
                <a:solidFill>
                  <a:srgbClr val="FFFFFF"/>
                </a:solidFill>
              </a:rPr>
              <a:t>. </a:t>
            </a:r>
          </a:p>
          <a:p>
            <a:br>
              <a:rPr lang="es-ES_tradnl" sz="4200" dirty="0">
                <a:solidFill>
                  <a:srgbClr val="FFFFFF"/>
                </a:solidFill>
              </a:rPr>
            </a:br>
            <a:r>
              <a:rPr lang="es-ES_tradnl" sz="4200" dirty="0" err="1">
                <a:solidFill>
                  <a:srgbClr val="FFFFFF"/>
                </a:solidFill>
              </a:rPr>
              <a:t>It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should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focus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on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how</a:t>
            </a:r>
            <a:r>
              <a:rPr lang="es-ES_tradnl" sz="4200" dirty="0">
                <a:solidFill>
                  <a:srgbClr val="FFFFFF"/>
                </a:solidFill>
              </a:rPr>
              <a:t> to </a:t>
            </a:r>
            <a:r>
              <a:rPr lang="es-ES_tradnl" sz="4200" dirty="0" err="1">
                <a:solidFill>
                  <a:srgbClr val="FFFFFF"/>
                </a:solidFill>
              </a:rPr>
              <a:t>achieve</a:t>
            </a:r>
            <a:r>
              <a:rPr lang="es-ES_tradnl" sz="4200" dirty="0">
                <a:solidFill>
                  <a:srgbClr val="FFFFFF"/>
                </a:solidFill>
              </a:rPr>
              <a:t> a global </a:t>
            </a:r>
            <a:r>
              <a:rPr lang="es-ES_tradnl" sz="4200" dirty="0" err="1">
                <a:solidFill>
                  <a:srgbClr val="FFFFFF"/>
                </a:solidFill>
              </a:rPr>
              <a:t>conversation</a:t>
            </a:r>
            <a:r>
              <a:rPr lang="es-ES_tradnl" sz="4200" dirty="0">
                <a:solidFill>
                  <a:srgbClr val="FFFFFF"/>
                </a:solidFill>
              </a:rPr>
              <a:t> of </a:t>
            </a:r>
            <a:r>
              <a:rPr lang="es-ES_tradnl" sz="4200" dirty="0" err="1">
                <a:solidFill>
                  <a:srgbClr val="FFFFFF"/>
                </a:solidFill>
              </a:rPr>
              <a:t>science</a:t>
            </a:r>
            <a:r>
              <a:rPr lang="es-ES_tradnl" sz="4200" dirty="0">
                <a:solidFill>
                  <a:srgbClr val="FFFFFF"/>
                </a:solidFill>
              </a:rPr>
              <a:t>. </a:t>
            </a:r>
            <a:r>
              <a:rPr lang="es-ES_tradnl" sz="4200" dirty="0" err="1">
                <a:solidFill>
                  <a:srgbClr val="FFFFFF"/>
                </a:solidFill>
              </a:rPr>
              <a:t>Then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axis of </a:t>
            </a: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discussion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moves</a:t>
            </a:r>
            <a:r>
              <a:rPr lang="es-ES_tradnl" sz="4200" dirty="0">
                <a:solidFill>
                  <a:srgbClr val="FFFFFF"/>
                </a:solidFill>
              </a:rPr>
              <a:t> to </a:t>
            </a:r>
            <a:r>
              <a:rPr lang="es-ES_tradnl" sz="4200" dirty="0" err="1">
                <a:solidFill>
                  <a:srgbClr val="FFFFFF"/>
                </a:solidFill>
              </a:rPr>
              <a:t>how</a:t>
            </a:r>
            <a:r>
              <a:rPr lang="es-ES_tradnl" sz="4200" dirty="0">
                <a:solidFill>
                  <a:srgbClr val="FFFFFF"/>
                </a:solidFill>
              </a:rPr>
              <a:t> to </a:t>
            </a:r>
            <a:r>
              <a:rPr lang="es-ES_tradnl" sz="4200" dirty="0" err="1">
                <a:solidFill>
                  <a:srgbClr val="FFFFFF"/>
                </a:solidFill>
              </a:rPr>
              <a:t>work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towards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equity</a:t>
            </a:r>
            <a:r>
              <a:rPr lang="es-ES_tradnl" sz="4200" dirty="0">
                <a:solidFill>
                  <a:srgbClr val="FFFFFF"/>
                </a:solidFill>
              </a:rPr>
              <a:t>, </a:t>
            </a:r>
            <a:r>
              <a:rPr lang="es-ES_tradnl" sz="4200" dirty="0" err="1">
                <a:solidFill>
                  <a:srgbClr val="FFFFFF"/>
                </a:solidFill>
              </a:rPr>
              <a:t>epistemic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justice</a:t>
            </a:r>
            <a:r>
              <a:rPr lang="es-ES_tradnl" sz="4200" dirty="0">
                <a:solidFill>
                  <a:srgbClr val="FFFFFF"/>
                </a:solidFill>
              </a:rPr>
              <a:t>, bibliodiversity and </a:t>
            </a:r>
            <a:r>
              <a:rPr lang="es-ES_tradnl" sz="4200" dirty="0" err="1">
                <a:solidFill>
                  <a:srgbClr val="FFFFFF"/>
                </a:solidFill>
              </a:rPr>
              <a:t>inclusion</a:t>
            </a:r>
            <a:r>
              <a:rPr lang="es-ES_tradnl" sz="4200" dirty="0">
                <a:solidFill>
                  <a:srgbClr val="FFFFFF"/>
                </a:solidFill>
              </a:rPr>
              <a:t>.  </a:t>
            </a:r>
            <a:br>
              <a:rPr lang="es-ES_tradnl" sz="4200" dirty="0">
                <a:solidFill>
                  <a:srgbClr val="FFFFFF"/>
                </a:solidFill>
              </a:rPr>
            </a:br>
            <a:br>
              <a:rPr lang="es-ES_tradnl" sz="4200" dirty="0">
                <a:solidFill>
                  <a:srgbClr val="FFFFFF"/>
                </a:solidFill>
              </a:rPr>
            </a:br>
            <a:r>
              <a:rPr lang="es-ES_tradnl" sz="4200" dirty="0">
                <a:solidFill>
                  <a:srgbClr val="FFFFFF"/>
                </a:solidFill>
              </a:rPr>
              <a:t>To </a:t>
            </a:r>
            <a:r>
              <a:rPr lang="es-ES_tradnl" sz="4200" dirty="0" err="1">
                <a:solidFill>
                  <a:srgbClr val="FFFFFF"/>
                </a:solidFill>
              </a:rPr>
              <a:t>accelerate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development</a:t>
            </a:r>
            <a:r>
              <a:rPr lang="es-ES_tradnl" sz="4200" dirty="0">
                <a:solidFill>
                  <a:srgbClr val="FFFFFF"/>
                </a:solidFill>
              </a:rPr>
              <a:t> of </a:t>
            </a:r>
            <a:r>
              <a:rPr lang="es-ES_tradnl" sz="4200" dirty="0" err="1">
                <a:solidFill>
                  <a:srgbClr val="FFFFFF"/>
                </a:solidFill>
              </a:rPr>
              <a:t>science</a:t>
            </a:r>
            <a:endParaRPr lang="es-ES_tradnl" sz="4200" dirty="0">
              <a:solidFill>
                <a:srgbClr val="FFFFFF"/>
              </a:solidFill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A6C5823C-BEBD-844B-A398-AD958E8B7A4C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45440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AF98D09-2E32-5C4D-AE4C-053DBD6D9A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3CC8EE2-FB82-C54D-B584-7B7494402E65}"/>
              </a:ext>
            </a:extLst>
          </p:cNvPr>
          <p:cNvSpPr txBox="1">
            <a:spLocks/>
          </p:cNvSpPr>
          <p:nvPr/>
        </p:nvSpPr>
        <p:spPr>
          <a:xfrm>
            <a:off x="3657600" y="1943100"/>
            <a:ext cx="12623720" cy="5878286"/>
          </a:xfrm>
          <a:prstGeom prst="rect">
            <a:avLst/>
          </a:prstGeom>
          <a:noFill/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200" dirty="0" err="1">
                <a:solidFill>
                  <a:srgbClr val="FFFFFF"/>
                </a:solidFill>
              </a:rPr>
              <a:t>It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is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about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rethinking</a:t>
            </a:r>
            <a:r>
              <a:rPr lang="es-ES_tradnl" sz="4200" dirty="0">
                <a:solidFill>
                  <a:srgbClr val="FFFFFF"/>
                </a:solidFill>
              </a:rPr>
              <a:t>, </a:t>
            </a:r>
            <a:r>
              <a:rPr lang="es-ES_tradnl" sz="4200" dirty="0" err="1">
                <a:solidFill>
                  <a:srgbClr val="FFFFFF"/>
                </a:solidFill>
              </a:rPr>
              <a:t>questioning</a:t>
            </a:r>
            <a:r>
              <a:rPr lang="es-ES_tradnl" sz="4200" dirty="0">
                <a:solidFill>
                  <a:srgbClr val="FFFFFF"/>
                </a:solidFill>
              </a:rPr>
              <a:t>, </a:t>
            </a:r>
            <a:r>
              <a:rPr lang="es-ES_tradnl" sz="4200" dirty="0" err="1">
                <a:solidFill>
                  <a:srgbClr val="FFFFFF"/>
                </a:solidFill>
              </a:rPr>
              <a:t>deconstructing</a:t>
            </a:r>
            <a:r>
              <a:rPr lang="es-ES_tradnl" sz="4200" dirty="0">
                <a:solidFill>
                  <a:srgbClr val="FFFFFF"/>
                </a:solidFill>
              </a:rPr>
              <a:t> / </a:t>
            </a:r>
            <a:r>
              <a:rPr lang="es-ES_tradnl" sz="4200" dirty="0" err="1">
                <a:solidFill>
                  <a:srgbClr val="FFFFFF"/>
                </a:solidFill>
              </a:rPr>
              <a:t>constructing</a:t>
            </a:r>
            <a:r>
              <a:rPr lang="es-ES_tradnl" sz="4200" dirty="0">
                <a:solidFill>
                  <a:srgbClr val="FFFFFF"/>
                </a:solidFill>
              </a:rPr>
              <a:t> ...</a:t>
            </a:r>
          </a:p>
          <a:p>
            <a:endParaRPr lang="es-ES_tradnl" sz="4200" dirty="0">
              <a:solidFill>
                <a:srgbClr val="FF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_tradnl" sz="4200" dirty="0" err="1">
                <a:solidFill>
                  <a:srgbClr val="FFFFFF"/>
                </a:solidFill>
              </a:rPr>
              <a:t>Principles</a:t>
            </a:r>
            <a:r>
              <a:rPr lang="es-ES_tradnl" sz="4200" dirty="0">
                <a:solidFill>
                  <a:srgbClr val="FFFFFF"/>
                </a:solidFill>
              </a:rPr>
              <a:t> and </a:t>
            </a:r>
            <a:r>
              <a:rPr lang="es-ES_tradnl" sz="4200" dirty="0" err="1">
                <a:solidFill>
                  <a:srgbClr val="FFFFFF"/>
                </a:solidFill>
              </a:rPr>
              <a:t>values</a:t>
            </a:r>
            <a:r>
              <a:rPr lang="es-ES_tradnl" sz="4200" dirty="0">
                <a:solidFill>
                  <a:srgbClr val="FFFFFF"/>
                </a:solidFill>
              </a:rPr>
              <a:t> in </a:t>
            </a:r>
            <a:r>
              <a:rPr lang="es-ES_tradnl" sz="4200" dirty="0" err="1">
                <a:solidFill>
                  <a:srgbClr val="FFFFFF"/>
                </a:solidFill>
              </a:rPr>
              <a:t>scientific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communication</a:t>
            </a:r>
            <a:endParaRPr lang="es-ES_tradnl" sz="4200" dirty="0">
              <a:solidFill>
                <a:srgbClr val="FF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industry</a:t>
            </a:r>
            <a:r>
              <a:rPr lang="es-ES_tradnl" sz="4200" dirty="0">
                <a:solidFill>
                  <a:srgbClr val="FFFFFF"/>
                </a:solidFill>
              </a:rPr>
              <a:t> of </a:t>
            </a:r>
            <a:r>
              <a:rPr lang="es-ES_tradnl" sz="4200" dirty="0" err="1">
                <a:solidFill>
                  <a:srgbClr val="FFFFFF"/>
                </a:solidFill>
              </a:rPr>
              <a:t>prestige</a:t>
            </a:r>
            <a:endParaRPr lang="es-ES_tradnl" sz="4200" dirty="0">
              <a:solidFill>
                <a:srgbClr val="FF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role of </a:t>
            </a:r>
            <a:r>
              <a:rPr lang="es-ES_tradnl" sz="4200" dirty="0" err="1">
                <a:solidFill>
                  <a:srgbClr val="FFFFFF"/>
                </a:solidFill>
              </a:rPr>
              <a:t>current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technologies</a:t>
            </a:r>
            <a:endParaRPr lang="es-ES_tradnl" sz="4200" dirty="0">
              <a:solidFill>
                <a:srgbClr val="FF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role of </a:t>
            </a:r>
            <a:r>
              <a:rPr lang="es-ES_tradnl" sz="4200" dirty="0" err="1">
                <a:solidFill>
                  <a:srgbClr val="FFFFFF"/>
                </a:solidFill>
              </a:rPr>
              <a:t>each</a:t>
            </a:r>
            <a:r>
              <a:rPr lang="es-ES_tradnl" sz="4200" dirty="0">
                <a:solidFill>
                  <a:srgbClr val="FFFFFF"/>
                </a:solidFill>
              </a:rPr>
              <a:t> actor in </a:t>
            </a: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process</a:t>
            </a:r>
            <a:r>
              <a:rPr lang="es-ES_tradnl" sz="4200" dirty="0">
                <a:solidFill>
                  <a:srgbClr val="FFFFFF"/>
                </a:solidFill>
              </a:rPr>
              <a:t> of </a:t>
            </a:r>
            <a:r>
              <a:rPr lang="es-ES_tradnl" sz="4200" dirty="0" err="1">
                <a:solidFill>
                  <a:srgbClr val="FFFFFF"/>
                </a:solidFill>
              </a:rPr>
              <a:t>generation</a:t>
            </a:r>
            <a:r>
              <a:rPr lang="es-ES_tradnl" sz="4200" dirty="0">
                <a:solidFill>
                  <a:srgbClr val="FFFFFF"/>
                </a:solidFill>
              </a:rPr>
              <a:t> and </a:t>
            </a:r>
            <a:r>
              <a:rPr lang="es-ES_tradnl" sz="4200" dirty="0" err="1">
                <a:solidFill>
                  <a:srgbClr val="FFFFFF"/>
                </a:solidFill>
              </a:rPr>
              <a:t>communication</a:t>
            </a:r>
            <a:r>
              <a:rPr lang="es-ES_tradnl" sz="4200" dirty="0">
                <a:solidFill>
                  <a:srgbClr val="FFFFFF"/>
                </a:solidFill>
              </a:rPr>
              <a:t> of </a:t>
            </a:r>
            <a:r>
              <a:rPr lang="es-ES_tradnl" sz="4200" dirty="0" err="1">
                <a:solidFill>
                  <a:srgbClr val="FFFFFF"/>
                </a:solidFill>
              </a:rPr>
              <a:t>knowledge</a:t>
            </a:r>
            <a:endParaRPr lang="es-ES_tradnl" sz="4200" dirty="0">
              <a:solidFill>
                <a:srgbClr val="FFFFFF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future</a:t>
            </a:r>
            <a:r>
              <a:rPr lang="es-ES_tradnl" sz="4200" dirty="0">
                <a:solidFill>
                  <a:srgbClr val="FFFFFF"/>
                </a:solidFill>
              </a:rPr>
              <a:t> of </a:t>
            </a:r>
            <a:r>
              <a:rPr lang="es-ES_tradnl" sz="4200" dirty="0" err="1">
                <a:solidFill>
                  <a:srgbClr val="FFFFFF"/>
                </a:solidFill>
              </a:rPr>
              <a:t>the</a:t>
            </a:r>
            <a:r>
              <a:rPr lang="es-ES_tradnl" sz="4200" dirty="0">
                <a:solidFill>
                  <a:srgbClr val="FFFFFF"/>
                </a:solidFill>
              </a:rPr>
              <a:t> </a:t>
            </a:r>
            <a:r>
              <a:rPr lang="es-ES_tradnl" sz="4200" dirty="0" err="1">
                <a:solidFill>
                  <a:srgbClr val="FFFFFF"/>
                </a:solidFill>
              </a:rPr>
              <a:t>academy</a:t>
            </a:r>
            <a:endParaRPr lang="es-ES_tradnl" sz="4200" dirty="0">
              <a:solidFill>
                <a:srgbClr val="FFFFFF"/>
              </a:solidFill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8CBFC48C-7EBB-4648-89C0-929CC3B52E62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19940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5">
            <a:extLst>
              <a:ext uri="{FF2B5EF4-FFF2-40B4-BE49-F238E27FC236}">
                <a16:creationId xmlns:a16="http://schemas.microsoft.com/office/drawing/2014/main" id="{97CFDC98-D38C-77D4-1F33-C3B7FAE3DD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FE84DB-654B-9547-8F6C-879E0DCD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7"/>
            <a:ext cx="15773400" cy="19883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20 years after BOAI …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1AF60B8-5A09-A947-B459-0306E0BCB3C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163425" y="3067050"/>
            <a:ext cx="6124575" cy="6984207"/>
          </a:xfrm>
        </p:spPr>
        <p:txBody>
          <a:bodyPr>
            <a:normAutofit/>
          </a:bodyPr>
          <a:lstStyle/>
          <a:p>
            <a:pPr marL="1114425" lvl="1" indent="-428625">
              <a:buFont typeface="Arial" panose="020B0604020202020204" pitchFamily="34" charset="0"/>
              <a:buChar char="•"/>
            </a:pPr>
            <a:endParaRPr lang="en-GB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28625" indent="-428625"/>
            <a:endParaRPr lang="en-GB" sz="3600" dirty="0"/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65215D4B-2DC5-F242-98E7-79DB9BAAF3DA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  <p:graphicFrame>
        <p:nvGraphicFramePr>
          <p:cNvPr id="14" name="CuadroTexto 11">
            <a:extLst>
              <a:ext uri="{FF2B5EF4-FFF2-40B4-BE49-F238E27FC236}">
                <a16:creationId xmlns:a16="http://schemas.microsoft.com/office/drawing/2014/main" id="{7747D3CC-E23A-A966-7463-31A04F0409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5209327"/>
              </p:ext>
            </p:extLst>
          </p:nvPr>
        </p:nvGraphicFramePr>
        <p:xfrm>
          <a:off x="1257300" y="2738437"/>
          <a:ext cx="15773400" cy="652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46022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6375" y="7504249"/>
            <a:ext cx="627011" cy="6110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46375" y="6269841"/>
            <a:ext cx="646233" cy="6262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55986" y="8781359"/>
            <a:ext cx="522043" cy="69521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-10979"/>
            <a:ext cx="9144000" cy="1029797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/>
          <a:p>
            <a:endParaRPr lang="en-GB" dirty="0"/>
          </a:p>
        </p:txBody>
      </p:sp>
      <p:grpSp>
        <p:nvGrpSpPr>
          <p:cNvPr id="6" name="Group 6"/>
          <p:cNvGrpSpPr/>
          <p:nvPr/>
        </p:nvGrpSpPr>
        <p:grpSpPr>
          <a:xfrm>
            <a:off x="1278061" y="3423549"/>
            <a:ext cx="6587878" cy="2010291"/>
            <a:chOff x="0" y="75495"/>
            <a:chExt cx="8783837" cy="2680387"/>
          </a:xfrm>
        </p:grpSpPr>
        <p:sp>
          <p:nvSpPr>
            <p:cNvPr id="7" name="TextBox 7"/>
            <p:cNvSpPr txBox="1"/>
            <p:nvPr/>
          </p:nvSpPr>
          <p:spPr>
            <a:xfrm>
              <a:off x="0" y="75495"/>
              <a:ext cx="8783837" cy="1798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680"/>
                </a:lnSpc>
              </a:pPr>
              <a:r>
                <a:rPr lang="en-US" sz="13800" spc="-87" dirty="0">
                  <a:solidFill>
                    <a:srgbClr val="FFFFFF"/>
                  </a:solidFill>
                  <a:latin typeface="Inter"/>
                </a:rPr>
                <a:t> 2022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43150"/>
              <a:ext cx="8783837" cy="612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endParaRPr lang="en-US" sz="2800" dirty="0">
                <a:solidFill>
                  <a:srgbClr val="FFFFFF"/>
                </a:solidFill>
                <a:latin typeface="Inter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928038" y="6952281"/>
            <a:ext cx="5701119" cy="1641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s-ES" dirty="0">
                <a:solidFill>
                  <a:srgbClr val="000000"/>
                </a:solidFill>
                <a:latin typeface="Inter Bold"/>
              </a:rPr>
              <a:t>3. </a:t>
            </a:r>
            <a:r>
              <a:rPr lang="es-MX" dirty="0">
                <a:solidFill>
                  <a:srgbClr val="000000"/>
                </a:solidFill>
                <a:latin typeface="Inter Bold"/>
              </a:rPr>
              <a:t>Favor inclusive publishing and distribution channels that never exclude authors on economic grounds. 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3F79A65-F144-9047-AA9E-D718817B92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1639" y="5022164"/>
            <a:ext cx="6464300" cy="187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4FE6A599-DF8E-774B-86B7-CA9ECBED2A2B}"/>
              </a:ext>
            </a:extLst>
          </p:cNvPr>
          <p:cNvSpPr txBox="1"/>
          <p:nvPr/>
        </p:nvSpPr>
        <p:spPr>
          <a:xfrm>
            <a:off x="11977122" y="8593564"/>
            <a:ext cx="5701119" cy="10708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Inter Bold"/>
              </a:rPr>
              <a:t>4. </a:t>
            </a:r>
            <a:r>
              <a:rPr lang="es-MX" dirty="0">
                <a:solidFill>
                  <a:srgbClr val="000000"/>
                </a:solidFill>
                <a:latin typeface="Inter Bold"/>
              </a:rPr>
              <a:t>When we spend money to publish OA research, remember the goals to which OA is the means. 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84CBD097-6F7A-C249-9344-4368A8100B17}"/>
              </a:ext>
            </a:extLst>
          </p:cNvPr>
          <p:cNvSpPr txBox="1"/>
          <p:nvPr/>
        </p:nvSpPr>
        <p:spPr>
          <a:xfrm>
            <a:off x="11927879" y="5040750"/>
            <a:ext cx="5701278" cy="4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Inter Bold"/>
              </a:rPr>
              <a:t>1. </a:t>
            </a:r>
            <a:r>
              <a:rPr lang="es-MX" dirty="0">
                <a:solidFill>
                  <a:srgbClr val="000000"/>
                </a:solidFill>
                <a:latin typeface="Inter Bold"/>
              </a:rPr>
              <a:t>Host OA research on open infrastructure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A0CB2DCE-B0E4-9649-9421-986616ED4D98}"/>
              </a:ext>
            </a:extLst>
          </p:cNvPr>
          <p:cNvSpPr txBox="1"/>
          <p:nvPr/>
        </p:nvSpPr>
        <p:spPr>
          <a:xfrm>
            <a:off x="11928038" y="5804068"/>
            <a:ext cx="5701278" cy="1064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Inter Bold"/>
              </a:rPr>
              <a:t>2. </a:t>
            </a:r>
            <a:r>
              <a:rPr lang="es-MX" dirty="0">
                <a:solidFill>
                  <a:srgbClr val="000000"/>
                </a:solidFill>
                <a:latin typeface="Inter Bold"/>
              </a:rPr>
              <a:t>Reform research assessment and rewards to improve incentives.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29B7DEB-A9E5-5E4D-ACBA-35E0F242EAE6}"/>
              </a:ext>
            </a:extLst>
          </p:cNvPr>
          <p:cNvSpPr/>
          <p:nvPr/>
        </p:nvSpPr>
        <p:spPr>
          <a:xfrm>
            <a:off x="10287000" y="952500"/>
            <a:ext cx="764695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spc="-87" dirty="0">
                <a:latin typeface="Inter"/>
              </a:rPr>
              <a:t>Open access is not an end in itself, but a means to further ends. Above all, it is a means to the equity, quality, usability, and sustainability of research. </a:t>
            </a:r>
          </a:p>
          <a:p>
            <a:endParaRPr lang="es-MX" sz="3600" spc="-87" dirty="0">
              <a:latin typeface="Inter"/>
            </a:endParaRPr>
          </a:p>
          <a:p>
            <a:r>
              <a:rPr lang="es-MX" sz="2000" spc="-87" dirty="0">
                <a:latin typeface="Inter"/>
              </a:rPr>
              <a:t>Our four high-level recommendations address systemic problems that obstruct progress toward these ends.</a:t>
            </a:r>
          </a:p>
        </p:txBody>
      </p:sp>
      <p:pic>
        <p:nvPicPr>
          <p:cNvPr id="23" name="Picture 31">
            <a:extLst>
              <a:ext uri="{FF2B5EF4-FFF2-40B4-BE49-F238E27FC236}">
                <a16:creationId xmlns:a16="http://schemas.microsoft.com/office/drawing/2014/main" id="{058BBFD4-21C6-9C4A-A836-AB8FA346FE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45086" y="5134085"/>
            <a:ext cx="456314" cy="695215"/>
          </a:xfrm>
          <a:prstGeom prst="rect">
            <a:avLst/>
          </a:prstGeom>
        </p:spPr>
      </p:pic>
      <p:sp>
        <p:nvSpPr>
          <p:cNvPr id="25" name="AutoShape 3">
            <a:extLst>
              <a:ext uri="{FF2B5EF4-FFF2-40B4-BE49-F238E27FC236}">
                <a16:creationId xmlns:a16="http://schemas.microsoft.com/office/drawing/2014/main" id="{B48D2215-958A-2C43-8BBC-8F947D841392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146586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>
            <a:extLst>
              <a:ext uri="{FF2B5EF4-FFF2-40B4-BE49-F238E27FC236}">
                <a16:creationId xmlns:a16="http://schemas.microsoft.com/office/drawing/2014/main" id="{3921FCE2-12F7-AC43-903F-D5627DBE2FE4}"/>
              </a:ext>
            </a:extLst>
          </p:cNvPr>
          <p:cNvSpPr/>
          <p:nvPr/>
        </p:nvSpPr>
        <p:spPr>
          <a:xfrm>
            <a:off x="9144000" y="-10979"/>
            <a:ext cx="9144000" cy="10297979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189FFE-F549-DC40-B3DF-7DB3263DF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3" y="965199"/>
            <a:ext cx="7688069" cy="8356599"/>
          </a:xfrm>
          <a:prstGeom prst="rect">
            <a:avLst/>
          </a:prstGeom>
        </p:spPr>
      </p:pic>
      <p:sp>
        <p:nvSpPr>
          <p:cNvPr id="8" name="AutoShape 5">
            <a:extLst>
              <a:ext uri="{FF2B5EF4-FFF2-40B4-BE49-F238E27FC236}">
                <a16:creationId xmlns:a16="http://schemas.microsoft.com/office/drawing/2014/main" id="{AB7F180F-7ECF-7C4D-B413-27E76417342E}"/>
              </a:ext>
            </a:extLst>
          </p:cNvPr>
          <p:cNvSpPr/>
          <p:nvPr/>
        </p:nvSpPr>
        <p:spPr>
          <a:xfrm>
            <a:off x="9144000" y="-10980"/>
            <a:ext cx="9144000" cy="10297979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3F69A11-DA0E-9649-93E7-5B1461AF39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00" y="528045"/>
            <a:ext cx="6477000" cy="9219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6DAAFB34-030C-E744-92CC-AFD9B740FD5A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221465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AF98D09-2E32-5C4D-AE4C-053DBD6D9A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3CC8EE2-FB82-C54D-B584-7B7494402E65}"/>
              </a:ext>
            </a:extLst>
          </p:cNvPr>
          <p:cNvSpPr txBox="1">
            <a:spLocks/>
          </p:cNvSpPr>
          <p:nvPr/>
        </p:nvSpPr>
        <p:spPr>
          <a:xfrm>
            <a:off x="3657600" y="2465614"/>
            <a:ext cx="12623720" cy="5878286"/>
          </a:xfrm>
          <a:prstGeom prst="rect">
            <a:avLst/>
          </a:prstGeom>
          <a:noFill/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</a:rPr>
              <a:t>On what data is the industry of prestige founded? 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Which regions, countries, science fields, journals, institutions or authors are privileged by current strategies? Which ones are excluded? 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Which inequalities the current system will continue to perpetuate?</a:t>
            </a:r>
          </a:p>
          <a:p>
            <a:endParaRPr lang="en-US" sz="3200" dirty="0">
              <a:solidFill>
                <a:srgbClr val="FFFFFF"/>
              </a:solidFill>
            </a:endParaRPr>
          </a:p>
          <a:p>
            <a:r>
              <a:rPr lang="en-US" sz="3200" dirty="0">
                <a:solidFill>
                  <a:srgbClr val="FFFFFF"/>
                </a:solidFill>
              </a:rPr>
              <a:t>Is </a:t>
            </a:r>
            <a:r>
              <a:rPr lang="en-GB" sz="3200" dirty="0">
                <a:solidFill>
                  <a:schemeClr val="bg1"/>
                </a:solidFill>
              </a:rPr>
              <a:t>openness structural and sustainable?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Who owns and control the knowledge? The research community interests prevail? 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The future restrictions on knowledge generation depend on the ownership.</a:t>
            </a:r>
          </a:p>
          <a:p>
            <a:r>
              <a:rPr lang="en-GB" sz="3200" dirty="0">
                <a:solidFill>
                  <a:schemeClr val="bg1"/>
                </a:solidFill>
              </a:rPr>
              <a:t>  </a:t>
            </a:r>
          </a:p>
          <a:p>
            <a:r>
              <a:rPr lang="en-GB" sz="3200" dirty="0">
                <a:solidFill>
                  <a:schemeClr val="bg1"/>
                </a:solidFill>
              </a:rPr>
              <a:t>How to achieve </a:t>
            </a:r>
            <a:r>
              <a:rPr lang="en-GB" sz="3200" u="sng" dirty="0">
                <a:solidFill>
                  <a:schemeClr val="bg1"/>
                </a:solidFill>
              </a:rPr>
              <a:t>systematic</a:t>
            </a:r>
            <a:r>
              <a:rPr lang="en-GB" sz="3200" dirty="0">
                <a:solidFill>
                  <a:schemeClr val="bg1"/>
                </a:solidFill>
              </a:rPr>
              <a:t> participation in science (not patronizing strategies) that enables a global conversation?               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3451343D-6BCA-2944-B81F-82C2A739914A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306889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326A0151-F82D-844E-BECF-684D6022CD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7017"/>
              </p:ext>
            </p:extLst>
          </p:nvPr>
        </p:nvGraphicFramePr>
        <p:xfrm>
          <a:off x="5165301" y="1881147"/>
          <a:ext cx="8807586" cy="701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id="{3A7505DB-9DCD-AC42-B4C4-47ADC6A1A0D0}"/>
              </a:ext>
            </a:extLst>
          </p:cNvPr>
          <p:cNvSpPr/>
          <p:nvPr/>
        </p:nvSpPr>
        <p:spPr>
          <a:xfrm>
            <a:off x="5923458" y="8894571"/>
            <a:ext cx="27954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endParaRPr lang="es-MX" sz="2700" dirty="0">
              <a:solidFill>
                <a:schemeClr val="bg1"/>
              </a:solidFill>
            </a:endParaRPr>
          </a:p>
          <a:p>
            <a:pPr marL="514350" indent="-514350"/>
            <a:endParaRPr lang="es-MX" sz="2700" dirty="0">
              <a:solidFill>
                <a:schemeClr val="bg1"/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EE6DF24-5B0A-9647-B222-8A6AC5D2CFFF}"/>
              </a:ext>
            </a:extLst>
          </p:cNvPr>
          <p:cNvSpPr/>
          <p:nvPr/>
        </p:nvSpPr>
        <p:spPr>
          <a:xfrm>
            <a:off x="1983567" y="5143500"/>
            <a:ext cx="2491695" cy="1183092"/>
          </a:xfrm>
          <a:prstGeom prst="ellipse">
            <a:avLst/>
          </a:prstGeom>
          <a:solidFill>
            <a:srgbClr val="EF665F">
              <a:alpha val="50196"/>
            </a:srgbClr>
          </a:solidFill>
          <a:ln w="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700" dirty="0">
                <a:solidFill>
                  <a:schemeClr val="bg1"/>
                </a:solidFill>
              </a:rPr>
              <a:t>Inclusion</a:t>
            </a:r>
            <a:endParaRPr lang="en-GB" sz="270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98A37960-AF77-3045-B51C-00EA1D6642DD}"/>
              </a:ext>
            </a:extLst>
          </p:cNvPr>
          <p:cNvSpPr/>
          <p:nvPr/>
        </p:nvSpPr>
        <p:spPr>
          <a:xfrm>
            <a:off x="13469225" y="6598939"/>
            <a:ext cx="3537884" cy="1183092"/>
          </a:xfrm>
          <a:prstGeom prst="ellipse">
            <a:avLst/>
          </a:prstGeom>
          <a:solidFill>
            <a:srgbClr val="DF4AC8">
              <a:alpha val="50196"/>
            </a:srgbClr>
          </a:solidFill>
          <a:ln w="0">
            <a:solidFill>
              <a:srgbClr val="DF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700" dirty="0">
                <a:solidFill>
                  <a:schemeClr val="bg1"/>
                </a:solidFill>
              </a:rPr>
              <a:t>Multilingüalism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EFD1C5B-452A-ED42-A385-3D6748553A30}"/>
              </a:ext>
            </a:extLst>
          </p:cNvPr>
          <p:cNvSpPr/>
          <p:nvPr/>
        </p:nvSpPr>
        <p:spPr>
          <a:xfrm>
            <a:off x="3229415" y="2206763"/>
            <a:ext cx="3219993" cy="1183092"/>
          </a:xfrm>
          <a:prstGeom prst="ellipse">
            <a:avLst/>
          </a:prstGeom>
          <a:solidFill>
            <a:srgbClr val="92D050">
              <a:alpha val="50196"/>
            </a:srgbClr>
          </a:solidFill>
          <a:ln w="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700" dirty="0">
                <a:solidFill>
                  <a:schemeClr val="bg1"/>
                </a:solidFill>
              </a:rPr>
              <a:t>Bibliodiversity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9EC1F4E9-D189-A845-945C-96A3B4508462}"/>
              </a:ext>
            </a:extLst>
          </p:cNvPr>
          <p:cNvSpPr/>
          <p:nvPr/>
        </p:nvSpPr>
        <p:spPr>
          <a:xfrm>
            <a:off x="11905612" y="2069873"/>
            <a:ext cx="3537884" cy="1183092"/>
          </a:xfrm>
          <a:prstGeom prst="ellipse">
            <a:avLst/>
          </a:prstGeom>
          <a:solidFill>
            <a:srgbClr val="FFC000">
              <a:alpha val="50196"/>
            </a:srgbClr>
          </a:solidFill>
          <a:ln w="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700" dirty="0">
                <a:solidFill>
                  <a:schemeClr val="bg1"/>
                </a:solidFill>
              </a:rPr>
              <a:t>Epistemic justice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7F2325BB-AD63-B543-B1B9-A321DBFE218B}"/>
              </a:ext>
            </a:extLst>
          </p:cNvPr>
          <p:cNvSpPr/>
          <p:nvPr/>
        </p:nvSpPr>
        <p:spPr>
          <a:xfrm>
            <a:off x="3923294" y="7780712"/>
            <a:ext cx="2491695" cy="1183092"/>
          </a:xfrm>
          <a:prstGeom prst="ellipse">
            <a:avLst/>
          </a:prstGeom>
          <a:solidFill>
            <a:srgbClr val="863CC0">
              <a:alpha val="50196"/>
            </a:srgbClr>
          </a:solidFill>
          <a:ln w="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700" dirty="0">
                <a:solidFill>
                  <a:schemeClr val="bg1"/>
                </a:solidFill>
              </a:rPr>
              <a:t>Equity</a:t>
            </a:r>
            <a:endParaRPr lang="en-GB" sz="27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5F88D21-8139-E743-BFDF-5685099D6DD2}"/>
              </a:ext>
            </a:extLst>
          </p:cNvPr>
          <p:cNvSpPr/>
          <p:nvPr/>
        </p:nvSpPr>
        <p:spPr>
          <a:xfrm>
            <a:off x="13378820" y="3997762"/>
            <a:ext cx="3124626" cy="1488638"/>
          </a:xfrm>
          <a:prstGeom prst="ellipse">
            <a:avLst/>
          </a:prstGeom>
          <a:solidFill>
            <a:srgbClr val="00B0F0">
              <a:alpha val="50196"/>
            </a:srgbClr>
          </a:solidFill>
          <a:ln w="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700" dirty="0">
                <a:solidFill>
                  <a:schemeClr val="bg1"/>
                </a:solidFill>
              </a:rPr>
              <a:t>Participation</a:t>
            </a:r>
            <a:endParaRPr lang="en-GB" sz="2700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AC7E076-9484-724D-B72E-1B0FD8255E52}"/>
              </a:ext>
            </a:extLst>
          </p:cNvPr>
          <p:cNvSpPr/>
          <p:nvPr/>
        </p:nvSpPr>
        <p:spPr>
          <a:xfrm>
            <a:off x="9744839" y="8337642"/>
            <a:ext cx="3537884" cy="1183092"/>
          </a:xfrm>
          <a:prstGeom prst="ellipse">
            <a:avLst/>
          </a:prstGeom>
          <a:solidFill>
            <a:srgbClr val="FF0000">
              <a:alpha val="50196"/>
            </a:srgbClr>
          </a:solidFill>
          <a:ln w="0">
            <a:solidFill>
              <a:srgbClr val="DF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700" dirty="0">
                <a:solidFill>
                  <a:schemeClr val="bg1"/>
                </a:solidFill>
              </a:rPr>
              <a:t>Responsible assessment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7DB29A4C-F9B8-A54A-A41C-C7C5E6EF240F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3426956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9D3634-DCF7-334F-921B-8D5BA373CCE1}"/>
              </a:ext>
            </a:extLst>
          </p:cNvPr>
          <p:cNvSpPr txBox="1">
            <a:spLocks/>
          </p:cNvSpPr>
          <p:nvPr/>
        </p:nvSpPr>
        <p:spPr>
          <a:xfrm>
            <a:off x="965200" y="482601"/>
            <a:ext cx="16357599" cy="1703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5400"/>
              <a:t>Diamond OA towards science as a global public good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78944" y="3180036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433602" y="2014541"/>
            <a:ext cx="3799248" cy="190954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752640" y="7654886"/>
            <a:ext cx="3026370" cy="152109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41874" y="8593062"/>
            <a:ext cx="728367" cy="7283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8B5F39B-EAA6-7396-D06D-EA8A06CA68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486043"/>
              </p:ext>
            </p:extLst>
          </p:nvPr>
        </p:nvGraphicFramePr>
        <p:xfrm>
          <a:off x="965200" y="2674471"/>
          <a:ext cx="16357599" cy="6590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AutoShape 3">
            <a:extLst>
              <a:ext uri="{FF2B5EF4-FFF2-40B4-BE49-F238E27FC236}">
                <a16:creationId xmlns:a16="http://schemas.microsoft.com/office/drawing/2014/main" id="{032D570C-9850-A74F-938D-A324A99FF248}"/>
              </a:ext>
            </a:extLst>
          </p:cNvPr>
          <p:cNvSpPr/>
          <p:nvPr/>
        </p:nvSpPr>
        <p:spPr>
          <a:xfrm>
            <a:off x="-104109" y="9719122"/>
            <a:ext cx="18392109" cy="567878"/>
          </a:xfrm>
          <a:prstGeom prst="rect">
            <a:avLst/>
          </a:prstGeom>
          <a:solidFill>
            <a:srgbClr val="FF2C42"/>
          </a:solidFill>
        </p:spPr>
      </p:sp>
    </p:spTree>
    <p:extLst>
      <p:ext uri="{BB962C8B-B14F-4D97-AF65-F5344CB8AC3E}">
        <p14:creationId xmlns:p14="http://schemas.microsoft.com/office/powerpoint/2010/main" val="279161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1068</Words>
  <Application>Microsoft Macintosh PowerPoint</Application>
  <PresentationFormat>Personalizado</PresentationFormat>
  <Paragraphs>132</Paragraphs>
  <Slides>18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</vt:lpstr>
      <vt:lpstr>Abadi MT Condensed Light</vt:lpstr>
      <vt:lpstr>Calibri Light</vt:lpstr>
      <vt:lpstr>Inter</vt:lpstr>
      <vt:lpstr>Bebas Neue Bold</vt:lpstr>
      <vt:lpstr>Inter Bold</vt:lpstr>
      <vt:lpstr>Calibri</vt:lpstr>
      <vt:lpstr>Open Sans Italics</vt:lpstr>
      <vt:lpstr>Office Theme</vt:lpstr>
      <vt:lpstr>Presentación de PowerPoint</vt:lpstr>
      <vt:lpstr>Presentación de PowerPoint</vt:lpstr>
      <vt:lpstr>Presentación de PowerPoint</vt:lpstr>
      <vt:lpstr>20 years after BOAI 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DATA PROCESSING AT REDALYC</vt:lpstr>
      <vt:lpstr>Scientific output published in Diamond OA journals indexed by Redalyc </vt:lpstr>
      <vt:lpstr>From a construction of a database system for Diamond OA journal articles …  to a deconstruction of data fragments by institutions and countries</vt:lpstr>
      <vt:lpstr>Diamond OA journal articles data from Redalyc to repositories </vt:lpstr>
      <vt:lpstr>Diamond OA journal articles data from Redalyc to repositories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Arianna Becerril Garcia</dc:creator>
  <cp:lastModifiedBy>Arianna Becerril Garcia</cp:lastModifiedBy>
  <cp:revision>4</cp:revision>
  <dcterms:created xsi:type="dcterms:W3CDTF">2022-06-01T05:57:35Z</dcterms:created>
  <dcterms:modified xsi:type="dcterms:W3CDTF">2022-06-01T06:02:12Z</dcterms:modified>
</cp:coreProperties>
</file>